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2"/>
  </p:handoutMasterIdLst>
  <p:sldIdLst>
    <p:sldId id="256" r:id="rId2"/>
    <p:sldId id="258" r:id="rId3"/>
    <p:sldId id="260" r:id="rId4"/>
    <p:sldId id="261" r:id="rId5"/>
    <p:sldId id="268" r:id="rId6"/>
    <p:sldId id="263" r:id="rId7"/>
    <p:sldId id="264" r:id="rId8"/>
    <p:sldId id="266" r:id="rId9"/>
    <p:sldId id="265" r:id="rId10"/>
    <p:sldId id="269" r:id="rId11"/>
  </p:sldIdLst>
  <p:sldSz cx="12192000" cy="6858000"/>
  <p:notesSz cx="70104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49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60"/>
          </a:xfrm>
          <a:prstGeom prst="rect">
            <a:avLst/>
          </a:prstGeom>
        </p:spPr>
        <p:txBody>
          <a:bodyPr vert="horz" lIns="93031" tIns="46516" rIns="93031" bIns="46516"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5160"/>
          </a:xfrm>
          <a:prstGeom prst="rect">
            <a:avLst/>
          </a:prstGeom>
        </p:spPr>
        <p:txBody>
          <a:bodyPr vert="horz" lIns="93031" tIns="46516" rIns="93031" bIns="46516" rtlCol="0"/>
          <a:lstStyle>
            <a:lvl1pPr algn="r">
              <a:defRPr sz="1200"/>
            </a:lvl1pPr>
          </a:lstStyle>
          <a:p>
            <a:fld id="{A410348D-FCB9-408C-88A7-7EA5ED63AED5}" type="datetimeFigureOut">
              <a:rPr lang="en-US" smtClean="0"/>
              <a:t>5/9/2017</a:t>
            </a:fld>
            <a:endParaRPr lang="en-US"/>
          </a:p>
        </p:txBody>
      </p:sp>
      <p:sp>
        <p:nvSpPr>
          <p:cNvPr id="4" name="Footer Placeholder 3"/>
          <p:cNvSpPr>
            <a:spLocks noGrp="1"/>
          </p:cNvSpPr>
          <p:nvPr>
            <p:ph type="ftr" sz="quarter" idx="2"/>
          </p:nvPr>
        </p:nvSpPr>
        <p:spPr>
          <a:xfrm>
            <a:off x="0" y="8805841"/>
            <a:ext cx="3037840" cy="465159"/>
          </a:xfrm>
          <a:prstGeom prst="rect">
            <a:avLst/>
          </a:prstGeom>
        </p:spPr>
        <p:txBody>
          <a:bodyPr vert="horz" lIns="93031" tIns="46516" rIns="93031" bIns="46516"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05841"/>
            <a:ext cx="3037840" cy="465159"/>
          </a:xfrm>
          <a:prstGeom prst="rect">
            <a:avLst/>
          </a:prstGeom>
        </p:spPr>
        <p:txBody>
          <a:bodyPr vert="horz" lIns="93031" tIns="46516" rIns="93031" bIns="46516" rtlCol="0" anchor="b"/>
          <a:lstStyle>
            <a:lvl1pPr algn="r">
              <a:defRPr sz="1200"/>
            </a:lvl1pPr>
          </a:lstStyle>
          <a:p>
            <a:fld id="{ACEB40FC-438E-43B1-B81F-37C7B7BB1D6D}" type="slidenum">
              <a:rPr lang="en-US" smtClean="0"/>
              <a:t>‹#›</a:t>
            </a:fld>
            <a:endParaRPr lang="en-US"/>
          </a:p>
        </p:txBody>
      </p:sp>
    </p:spTree>
    <p:extLst>
      <p:ext uri="{BB962C8B-B14F-4D97-AF65-F5344CB8AC3E}">
        <p14:creationId xmlns:p14="http://schemas.microsoft.com/office/powerpoint/2010/main" val="173588329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
              <a:srgbClr val="06171C"/>
            </a:gs>
            <a:gs pos="100000">
              <a:srgbClr val="134251"/>
            </a:gs>
            <a:gs pos="65000">
              <a:srgbClr val="134251"/>
            </a:gs>
          </a:gsLst>
          <a:lin ang="13500000" scaled="0"/>
        </a:gradFill>
        <a:effectLst/>
      </p:bgPr>
    </p:bg>
    <p:spTree>
      <p:nvGrpSpPr>
        <p:cNvPr id="1" name=""/>
        <p:cNvGrpSpPr/>
        <p:nvPr/>
      </p:nvGrpSpPr>
      <p:grpSpPr>
        <a:xfrm>
          <a:off x="0" y="0"/>
          <a:ext cx="0" cy="0"/>
          <a:chOff x="0" y="0"/>
          <a:chExt cx="0" cy="0"/>
        </a:xfrm>
      </p:grpSpPr>
      <p:sp>
        <p:nvSpPr>
          <p:cNvPr id="8" name="Rectangle 7"/>
          <p:cNvSpPr/>
          <p:nvPr/>
        </p:nvSpPr>
        <p:spPr>
          <a:xfrm>
            <a:off x="6095999" y="0"/>
            <a:ext cx="457320" cy="6858000"/>
          </a:xfrm>
          <a:prstGeom prst="rect">
            <a:avLst/>
          </a:prstGeom>
          <a:solidFill>
            <a:srgbClr val="1342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2" name="Title 1"/>
          <p:cNvSpPr>
            <a:spLocks noGrp="1"/>
          </p:cNvSpPr>
          <p:nvPr>
            <p:ph type="ctrTitle"/>
          </p:nvPr>
        </p:nvSpPr>
        <p:spPr>
          <a:xfrm>
            <a:off x="7010639" y="1600200"/>
            <a:ext cx="4573192" cy="3733800"/>
          </a:xfrm>
        </p:spPr>
        <p:txBody>
          <a:bodyPr anchor="b">
            <a:normAutofit/>
          </a:bodyPr>
          <a:lstStyle>
            <a:lvl1pPr>
              <a:lnSpc>
                <a:spcPct val="80000"/>
              </a:lnSpc>
              <a:defRPr sz="4051">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7010640" y="5562601"/>
            <a:ext cx="4573189" cy="835025"/>
          </a:xfrm>
        </p:spPr>
        <p:txBody>
          <a:bodyPr>
            <a:normAutofit/>
          </a:bodyPr>
          <a:lstStyle>
            <a:lvl1pPr marL="0" indent="0" algn="l">
              <a:spcBef>
                <a:spcPts val="0"/>
              </a:spcBef>
              <a:buNone/>
              <a:defRPr sz="1500" cap="none" baseline="0">
                <a:solidFill>
                  <a:schemeClr val="tx2"/>
                </a:solidFill>
              </a:defRPr>
            </a:lvl1pPr>
            <a:lvl2pPr marL="342991" indent="0" algn="ctr">
              <a:buNone/>
              <a:defRPr>
                <a:solidFill>
                  <a:schemeClr val="tx1">
                    <a:tint val="75000"/>
                  </a:schemeClr>
                </a:solidFill>
              </a:defRPr>
            </a:lvl2pPr>
            <a:lvl3pPr marL="685983" indent="0" algn="ctr">
              <a:buNone/>
              <a:defRPr>
                <a:solidFill>
                  <a:schemeClr val="tx1">
                    <a:tint val="75000"/>
                  </a:schemeClr>
                </a:solidFill>
              </a:defRPr>
            </a:lvl3pPr>
            <a:lvl4pPr marL="1028974" indent="0" algn="ctr">
              <a:buNone/>
              <a:defRPr>
                <a:solidFill>
                  <a:schemeClr val="tx1">
                    <a:tint val="75000"/>
                  </a:schemeClr>
                </a:solidFill>
              </a:defRPr>
            </a:lvl4pPr>
            <a:lvl5pPr marL="1371966" indent="0" algn="ctr">
              <a:buNone/>
              <a:defRPr>
                <a:solidFill>
                  <a:schemeClr val="tx1">
                    <a:tint val="75000"/>
                  </a:schemeClr>
                </a:solidFill>
              </a:defRPr>
            </a:lvl5pPr>
            <a:lvl6pPr marL="1714957" indent="0" algn="ctr">
              <a:buNone/>
              <a:defRPr>
                <a:solidFill>
                  <a:schemeClr val="tx1">
                    <a:tint val="75000"/>
                  </a:schemeClr>
                </a:solidFill>
              </a:defRPr>
            </a:lvl6pPr>
            <a:lvl7pPr marL="2057949" indent="0" algn="ctr">
              <a:buNone/>
              <a:defRPr>
                <a:solidFill>
                  <a:schemeClr val="tx1">
                    <a:tint val="75000"/>
                  </a:schemeClr>
                </a:solidFill>
              </a:defRPr>
            </a:lvl7pPr>
            <a:lvl8pPr marL="2400940" indent="0" algn="ctr">
              <a:buNone/>
              <a:defRPr>
                <a:solidFill>
                  <a:schemeClr val="tx1">
                    <a:tint val="75000"/>
                  </a:schemeClr>
                </a:solidFill>
              </a:defRPr>
            </a:lvl8pPr>
            <a:lvl9pPr marL="2743932" indent="0" algn="ctr">
              <a:buNone/>
              <a:defRPr>
                <a:solidFill>
                  <a:schemeClr val="tx1">
                    <a:tint val="75000"/>
                  </a:schemeClr>
                </a:solidFill>
              </a:defRPr>
            </a:lvl9pPr>
          </a:lstStyle>
          <a:p>
            <a:r>
              <a:rPr lang="en-US" smtClean="0"/>
              <a:t>Click to edit Master subtitle style</a:t>
            </a:r>
            <a:endParaRPr/>
          </a:p>
        </p:txBody>
      </p:sp>
      <p:pic>
        <p:nvPicPr>
          <p:cNvPr id="10" name="Picture 4" descr="opw_gas_station.jpg"/>
          <p:cNvPicPr>
            <a:picLocks noChangeAspect="1"/>
          </p:cNvPicPr>
          <p:nvPr/>
        </p:nvPicPr>
        <p:blipFill rotWithShape="1">
          <a:blip r:embed="rId2">
            <a:extLst>
              <a:ext uri="{28A0092B-C50C-407E-A947-70E740481C1C}">
                <a14:useLocalDpi xmlns:a14="http://schemas.microsoft.com/office/drawing/2010/main" val="0"/>
              </a:ext>
            </a:extLst>
          </a:blip>
          <a:srcRect l="18166" t="-53" r="24740" b="-1"/>
          <a:stretch/>
        </p:blipFill>
        <p:spPr bwMode="auto">
          <a:xfrm>
            <a:off x="-76201" y="-3630"/>
            <a:ext cx="6705601" cy="6861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2316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7DFF99E-0485-40E8-A28D-FCCF18EC8813}" type="datetimeFigureOut">
              <a:rPr lang="en-US" smtClean="0"/>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2AA54-0AC0-452C-AFAE-DB7AE904FAE0}" type="slidenum">
              <a:rPr lang="en-US" smtClean="0"/>
              <a:t>‹#›</a:t>
            </a:fld>
            <a:endParaRPr lang="en-US"/>
          </a:p>
        </p:txBody>
      </p:sp>
    </p:spTree>
    <p:extLst>
      <p:ext uri="{BB962C8B-B14F-4D97-AF65-F5344CB8AC3E}">
        <p14:creationId xmlns:p14="http://schemas.microsoft.com/office/powerpoint/2010/main" val="2060917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794" y="609600"/>
            <a:ext cx="1981717" cy="56388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522810" y="609600"/>
            <a:ext cx="7393324"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7DFF99E-0485-40E8-A28D-FCCF18EC8813}" type="datetimeFigureOut">
              <a:rPr lang="en-US" smtClean="0"/>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2AA54-0AC0-452C-AFAE-DB7AE904FAE0}" type="slidenum">
              <a:rPr lang="en-US" smtClean="0"/>
              <a:t>‹#›</a:t>
            </a:fld>
            <a:endParaRPr lang="en-US"/>
          </a:p>
        </p:txBody>
      </p:sp>
    </p:spTree>
    <p:extLst>
      <p:ext uri="{BB962C8B-B14F-4D97-AF65-F5344CB8AC3E}">
        <p14:creationId xmlns:p14="http://schemas.microsoft.com/office/powerpoint/2010/main" val="1464171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dirty="0"/>
          </a:p>
        </p:txBody>
      </p:sp>
      <p:sp>
        <p:nvSpPr>
          <p:cNvPr id="3" name="Content Placeholder 2"/>
          <p:cNvSpPr>
            <a:spLocks noGrp="1"/>
          </p:cNvSpPr>
          <p:nvPr>
            <p:ph idx="1"/>
          </p:nvPr>
        </p:nvSpPr>
        <p:spPr/>
        <p:txBody>
          <a:bodyPr/>
          <a:lstStyle>
            <a:lvl5pPr>
              <a:defRPr/>
            </a:lvl5pPr>
            <a:lvl6pP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84325" y="6410731"/>
            <a:ext cx="1842187" cy="371069"/>
          </a:xfrm>
          <a:prstGeom prst="rect">
            <a:avLst/>
          </a:prstGeom>
        </p:spPr>
      </p:pic>
    </p:spTree>
    <p:extLst>
      <p:ext uri="{BB962C8B-B14F-4D97-AF65-F5344CB8AC3E}">
        <p14:creationId xmlns:p14="http://schemas.microsoft.com/office/powerpoint/2010/main" val="242812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a:gsLst>
            <a:gs pos="10000">
              <a:srgbClr val="06171C"/>
            </a:gs>
            <a:gs pos="100000">
              <a:srgbClr val="134251"/>
            </a:gs>
            <a:gs pos="65000">
              <a:srgbClr val="134251"/>
            </a:gs>
          </a:gsLst>
          <a:lin ang="27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7447" y="1616076"/>
            <a:ext cx="7317104" cy="2727325"/>
          </a:xfrm>
        </p:spPr>
        <p:txBody>
          <a:bodyPr anchor="b">
            <a:normAutofit/>
          </a:bodyPr>
          <a:lstStyle>
            <a:lvl1pPr algn="l">
              <a:lnSpc>
                <a:spcPct val="80000"/>
              </a:lnSpc>
              <a:defRPr sz="3601" b="0" cap="none" baseline="0"/>
            </a:lvl1pPr>
          </a:lstStyle>
          <a:p>
            <a:r>
              <a:rPr lang="en-US" smtClean="0"/>
              <a:t>Click to edit Master title style</a:t>
            </a:r>
            <a:endParaRPr/>
          </a:p>
        </p:txBody>
      </p:sp>
      <p:sp>
        <p:nvSpPr>
          <p:cNvPr id="3" name="Text Placeholder 2"/>
          <p:cNvSpPr>
            <a:spLocks noGrp="1"/>
          </p:cNvSpPr>
          <p:nvPr>
            <p:ph type="body" idx="1"/>
          </p:nvPr>
        </p:nvSpPr>
        <p:spPr>
          <a:xfrm>
            <a:off x="2437448" y="4495802"/>
            <a:ext cx="7317104" cy="1673225"/>
          </a:xfrm>
        </p:spPr>
        <p:txBody>
          <a:bodyPr anchor="t">
            <a:normAutofit/>
          </a:bodyPr>
          <a:lstStyle>
            <a:lvl1pPr marL="0" indent="0">
              <a:spcBef>
                <a:spcPts val="0"/>
              </a:spcBef>
              <a:buNone/>
              <a:defRPr sz="1800" cap="none" baseline="0">
                <a:solidFill>
                  <a:schemeClr val="tx2"/>
                </a:solidFill>
              </a:defRPr>
            </a:lvl1pPr>
            <a:lvl2pPr marL="342991" indent="0">
              <a:buNone/>
              <a:defRPr sz="1350">
                <a:solidFill>
                  <a:schemeClr val="tx1">
                    <a:tint val="75000"/>
                  </a:schemeClr>
                </a:solidFill>
              </a:defRPr>
            </a:lvl2pPr>
            <a:lvl3pPr marL="685983" indent="0">
              <a:buNone/>
              <a:defRPr sz="1200">
                <a:solidFill>
                  <a:schemeClr val="tx1">
                    <a:tint val="75000"/>
                  </a:schemeClr>
                </a:solidFill>
              </a:defRPr>
            </a:lvl3pPr>
            <a:lvl4pPr marL="1028974" indent="0">
              <a:buNone/>
              <a:defRPr sz="1050">
                <a:solidFill>
                  <a:schemeClr val="tx1">
                    <a:tint val="75000"/>
                  </a:schemeClr>
                </a:solidFill>
              </a:defRPr>
            </a:lvl4pPr>
            <a:lvl5pPr marL="1371966" indent="0">
              <a:buNone/>
              <a:defRPr sz="1050">
                <a:solidFill>
                  <a:schemeClr val="tx1">
                    <a:tint val="75000"/>
                  </a:schemeClr>
                </a:solidFill>
              </a:defRPr>
            </a:lvl5pPr>
            <a:lvl6pPr marL="1714957" indent="0">
              <a:buNone/>
              <a:defRPr sz="1050">
                <a:solidFill>
                  <a:schemeClr val="tx1">
                    <a:tint val="75000"/>
                  </a:schemeClr>
                </a:solidFill>
              </a:defRPr>
            </a:lvl6pPr>
            <a:lvl7pPr marL="2057949" indent="0">
              <a:buNone/>
              <a:defRPr sz="1050">
                <a:solidFill>
                  <a:schemeClr val="tx1">
                    <a:tint val="75000"/>
                  </a:schemeClr>
                </a:solidFill>
              </a:defRPr>
            </a:lvl7pPr>
            <a:lvl8pPr marL="2400940" indent="0">
              <a:buNone/>
              <a:defRPr sz="1050">
                <a:solidFill>
                  <a:schemeClr val="tx1">
                    <a:tint val="75000"/>
                  </a:schemeClr>
                </a:solidFill>
              </a:defRPr>
            </a:lvl8pPr>
            <a:lvl9pPr marL="2743932"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DFF99E-0485-40E8-A28D-FCCF18EC8813}" type="datetimeFigureOut">
              <a:rPr lang="en-US" smtClean="0"/>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2AA54-0AC0-452C-AFAE-DB7AE904FAE0}" type="slidenum">
              <a:rPr lang="en-US" smtClean="0"/>
              <a:t>‹#›</a:t>
            </a:fld>
            <a:endParaRPr lang="en-US"/>
          </a:p>
        </p:txBody>
      </p:sp>
    </p:spTree>
    <p:extLst>
      <p:ext uri="{BB962C8B-B14F-4D97-AF65-F5344CB8AC3E}">
        <p14:creationId xmlns:p14="http://schemas.microsoft.com/office/powerpoint/2010/main" val="1024049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980130" y="1828800"/>
            <a:ext cx="4420751" cy="4419600"/>
          </a:xfrm>
        </p:spPr>
        <p:txBody>
          <a:bodyPr>
            <a:normAutofit/>
          </a:bodyPr>
          <a:lstStyle>
            <a:lvl1pPr>
              <a:defRPr sz="1800"/>
            </a:lvl1pPr>
            <a:lvl2pPr>
              <a:defRPr sz="1500"/>
            </a:lvl2pPr>
            <a:lvl3pPr>
              <a:defRPr sz="1350"/>
            </a:lvl3pPr>
            <a:lvl4pPr>
              <a:defRPr sz="1200"/>
            </a:lvl4pPr>
            <a:lvl5pPr>
              <a:defRPr sz="1200"/>
            </a:lvl5pPr>
            <a:lvl6pPr marL="1543461">
              <a:defRPr sz="1200"/>
            </a:lvl6pPr>
            <a:lvl7pPr marL="1543461">
              <a:defRPr sz="1200"/>
            </a:lvl7pPr>
            <a:lvl8pPr marL="1543461">
              <a:defRPr sz="1200"/>
            </a:lvl8pPr>
            <a:lvl9pPr marL="1543461">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705762" y="1828800"/>
            <a:ext cx="4420751" cy="4419600"/>
          </a:xfrm>
        </p:spPr>
        <p:txBody>
          <a:bodyPr>
            <a:normAutofit/>
          </a:bodyPr>
          <a:lstStyle>
            <a:lvl1pPr>
              <a:defRPr sz="1800"/>
            </a:lvl1pPr>
            <a:lvl2pPr>
              <a:defRPr sz="1500"/>
            </a:lvl2pPr>
            <a:lvl3pPr>
              <a:defRPr sz="1350"/>
            </a:lvl3pPr>
            <a:lvl4pPr>
              <a:defRPr sz="1200"/>
            </a:lvl4pPr>
            <a:lvl5pPr>
              <a:defRPr sz="1200"/>
            </a:lvl5pPr>
            <a:lvl6pPr marL="1543461">
              <a:defRPr sz="1200"/>
            </a:lvl6pPr>
            <a:lvl7pPr marL="1543461">
              <a:defRPr sz="1200"/>
            </a:lvl7pPr>
            <a:lvl8pPr marL="1543461">
              <a:defRPr sz="1200"/>
            </a:lvl8pPr>
            <a:lvl9pPr marL="1543461">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77DFF99E-0485-40E8-A28D-FCCF18EC8813}" type="datetimeFigureOut">
              <a:rPr lang="en-US" smtClean="0"/>
              <a:t>5/9/2017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2AA54-0AC0-452C-AFAE-DB7AE904FAE0}" type="slidenum">
              <a:rPr lang="en-US" smtClean="0"/>
              <a:t>‹#›</a:t>
            </a:fld>
            <a:endParaRPr lang="en-US"/>
          </a:p>
        </p:txBody>
      </p:sp>
    </p:spTree>
    <p:extLst>
      <p:ext uri="{BB962C8B-B14F-4D97-AF65-F5344CB8AC3E}">
        <p14:creationId xmlns:p14="http://schemas.microsoft.com/office/powerpoint/2010/main" val="2446927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978538" y="1828800"/>
            <a:ext cx="4417703" cy="838200"/>
          </a:xfrm>
        </p:spPr>
        <p:txBody>
          <a:bodyPr anchor="ctr">
            <a:noAutofit/>
          </a:bodyPr>
          <a:lstStyle>
            <a:lvl1pPr marL="0" indent="0">
              <a:spcBef>
                <a:spcPts val="0"/>
              </a:spcBef>
              <a:buNone/>
              <a:defRPr sz="1800" b="0" cap="none" baseline="0">
                <a:solidFill>
                  <a:schemeClr val="tx2"/>
                </a:solidFill>
              </a:defRPr>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978538" y="2743200"/>
            <a:ext cx="4417703" cy="3505200"/>
          </a:xfrm>
        </p:spPr>
        <p:txBody>
          <a:bodyPr>
            <a:normAutofit/>
          </a:bodyPr>
          <a:lstStyle>
            <a:lvl1pPr>
              <a:defRPr sz="1500"/>
            </a:lvl1pPr>
            <a:lvl2pPr>
              <a:defRPr sz="1350"/>
            </a:lvl2pPr>
            <a:lvl3pPr>
              <a:defRPr sz="1200"/>
            </a:lvl3pPr>
            <a:lvl4pPr>
              <a:defRPr sz="1050"/>
            </a:lvl4pPr>
            <a:lvl5pPr marL="1543461">
              <a:defRPr sz="1050"/>
            </a:lvl5pPr>
            <a:lvl6pPr marL="1543461">
              <a:defRPr sz="1050"/>
            </a:lvl6pPr>
            <a:lvl7pPr marL="1543461">
              <a:defRPr sz="1050"/>
            </a:lvl7pPr>
            <a:lvl8pPr marL="1543461">
              <a:defRPr sz="1050"/>
            </a:lvl8pPr>
            <a:lvl9pPr marL="1543461">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707219" y="1828800"/>
            <a:ext cx="4417703" cy="838200"/>
          </a:xfrm>
        </p:spPr>
        <p:txBody>
          <a:bodyPr anchor="ctr">
            <a:noAutofit/>
          </a:bodyPr>
          <a:lstStyle>
            <a:lvl1pPr marL="0" indent="0">
              <a:spcBef>
                <a:spcPts val="0"/>
              </a:spcBef>
              <a:buNone/>
              <a:defRPr sz="1800" b="0" cap="none" baseline="0">
                <a:solidFill>
                  <a:schemeClr val="tx2"/>
                </a:solidFill>
              </a:defRPr>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707219" y="2743200"/>
            <a:ext cx="4417703" cy="3505200"/>
          </a:xfrm>
        </p:spPr>
        <p:txBody>
          <a:bodyPr>
            <a:normAutofit/>
          </a:bodyPr>
          <a:lstStyle>
            <a:lvl1pPr>
              <a:defRPr sz="1500"/>
            </a:lvl1pPr>
            <a:lvl2pPr>
              <a:defRPr sz="1350"/>
            </a:lvl2pPr>
            <a:lvl3pPr>
              <a:defRPr sz="1200"/>
            </a:lvl3pPr>
            <a:lvl4pPr>
              <a:defRPr sz="1050"/>
            </a:lvl4pPr>
            <a:lvl5pPr marL="1543461">
              <a:defRPr sz="1050"/>
            </a:lvl5pPr>
            <a:lvl6pPr marL="1543461">
              <a:defRPr sz="1050"/>
            </a:lvl6pPr>
            <a:lvl7pPr marL="1543461">
              <a:defRPr sz="1050"/>
            </a:lvl7pPr>
            <a:lvl8pPr marL="1543461">
              <a:defRPr sz="1050"/>
            </a:lvl8pPr>
            <a:lvl9pPr marL="1543461">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77DFF99E-0485-40E8-A28D-FCCF18EC8813}" type="datetimeFigureOut">
              <a:rPr lang="en-US" smtClean="0"/>
              <a:t>5/9/2017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2AA54-0AC0-452C-AFAE-DB7AE904FAE0}" type="slidenum">
              <a:rPr lang="en-US" smtClean="0"/>
              <a:t>‹#›</a:t>
            </a:fld>
            <a:endParaRPr lang="en-US"/>
          </a:p>
        </p:txBody>
      </p:sp>
    </p:spTree>
    <p:extLst>
      <p:ext uri="{BB962C8B-B14F-4D97-AF65-F5344CB8AC3E}">
        <p14:creationId xmlns:p14="http://schemas.microsoft.com/office/powerpoint/2010/main" val="2247223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7DFF99E-0485-40E8-A28D-FCCF18EC8813}" type="datetimeFigureOut">
              <a:rPr lang="en-US" smtClean="0"/>
              <a:t>5/9/2017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2AA54-0AC0-452C-AFAE-DB7AE904FAE0}" type="slidenum">
              <a:rPr lang="en-US" smtClean="0"/>
              <a:t>‹#›</a:t>
            </a:fld>
            <a:endParaRPr lang="en-US"/>
          </a:p>
        </p:txBody>
      </p:sp>
    </p:spTree>
    <p:extLst>
      <p:ext uri="{BB962C8B-B14F-4D97-AF65-F5344CB8AC3E}">
        <p14:creationId xmlns:p14="http://schemas.microsoft.com/office/powerpoint/2010/main" val="2894307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descr="Large ocean wave (semitransparent)" title="Ocean Wav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8"/>
            <a:ext cx="12191999" cy="6857887"/>
          </a:xfrm>
          <a:prstGeom prst="rect">
            <a:avLst/>
          </a:prstGeom>
        </p:spPr>
      </p:pic>
      <p:sp>
        <p:nvSpPr>
          <p:cNvPr id="2" name="Date Placeholder 1"/>
          <p:cNvSpPr>
            <a:spLocks noGrp="1"/>
          </p:cNvSpPr>
          <p:nvPr>
            <p:ph type="dt" sz="half" idx="10"/>
          </p:nvPr>
        </p:nvSpPr>
        <p:spPr/>
        <p:txBody>
          <a:bodyPr/>
          <a:lstStyle/>
          <a:p>
            <a:fld id="{77DFF99E-0485-40E8-A28D-FCCF18EC8813}" type="datetimeFigureOut">
              <a:rPr lang="en-US" smtClean="0"/>
              <a:t>5/9/2017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2AA54-0AC0-452C-AFAE-DB7AE904FAE0}" type="slidenum">
              <a:rPr lang="en-US" smtClean="0"/>
              <a:t>‹#›</a:t>
            </a:fld>
            <a:endParaRPr lang="en-US"/>
          </a:p>
        </p:txBody>
      </p:sp>
    </p:spTree>
    <p:extLst>
      <p:ext uri="{BB962C8B-B14F-4D97-AF65-F5344CB8AC3E}">
        <p14:creationId xmlns:p14="http://schemas.microsoft.com/office/powerpoint/2010/main" val="2982615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0129" y="588965"/>
            <a:ext cx="3658553" cy="2840037"/>
          </a:xfrm>
        </p:spPr>
        <p:txBody>
          <a:bodyPr anchor="b">
            <a:noAutofit/>
          </a:bodyPr>
          <a:lstStyle>
            <a:lvl1pPr algn="l">
              <a:lnSpc>
                <a:spcPct val="80000"/>
              </a:lnSpc>
              <a:defRPr sz="2701" b="0">
                <a:solidFill>
                  <a:schemeClr val="tx1"/>
                </a:solidFill>
              </a:defRPr>
            </a:lvl1pPr>
          </a:lstStyle>
          <a:p>
            <a:r>
              <a:rPr lang="en-US" smtClean="0"/>
              <a:t>Click to edit Master title style</a:t>
            </a:r>
            <a:endParaRPr/>
          </a:p>
        </p:txBody>
      </p:sp>
      <p:sp>
        <p:nvSpPr>
          <p:cNvPr id="3" name="Content Placeholder 2"/>
          <p:cNvSpPr>
            <a:spLocks noGrp="1"/>
          </p:cNvSpPr>
          <p:nvPr>
            <p:ph idx="1"/>
          </p:nvPr>
        </p:nvSpPr>
        <p:spPr>
          <a:xfrm>
            <a:off x="6096002" y="588965"/>
            <a:ext cx="5487829" cy="5580061"/>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980129" y="3581401"/>
            <a:ext cx="3658553" cy="2587625"/>
          </a:xfrm>
        </p:spPr>
        <p:txBody>
          <a:bodyPr>
            <a:normAutofit/>
          </a:bodyPr>
          <a:lstStyle>
            <a:lvl1pPr marL="0" indent="0">
              <a:lnSpc>
                <a:spcPct val="110000"/>
              </a:lnSpc>
              <a:spcBef>
                <a:spcPts val="900"/>
              </a:spcBef>
              <a:buNone/>
              <a:defRPr sz="13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DFF99E-0485-40E8-A28D-FCCF18EC8813}" type="datetimeFigureOut">
              <a:rPr lang="en-US" smtClean="0"/>
              <a:t>5/9/2017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2AA54-0AC0-452C-AFAE-DB7AE904FAE0}" type="slidenum">
              <a:rPr lang="en-US" smtClean="0"/>
              <a:t>‹#›</a:t>
            </a:fld>
            <a:endParaRPr lang="en-US"/>
          </a:p>
        </p:txBody>
      </p:sp>
    </p:spTree>
    <p:extLst>
      <p:ext uri="{BB962C8B-B14F-4D97-AF65-F5344CB8AC3E}">
        <p14:creationId xmlns:p14="http://schemas.microsoft.com/office/powerpoint/2010/main" val="2048932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6096048" y="588963"/>
            <a:ext cx="5487781" cy="5580062"/>
          </a:xfrm>
          <a:prstGeom prst="rect">
            <a:avLst/>
          </a:prstGeom>
          <a:solidFill>
            <a:srgbClr val="1B5D7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3" name="Picture Placeholder 2"/>
          <p:cNvSpPr>
            <a:spLocks noGrp="1"/>
          </p:cNvSpPr>
          <p:nvPr>
            <p:ph type="pic" idx="1"/>
          </p:nvPr>
        </p:nvSpPr>
        <p:spPr>
          <a:xfrm>
            <a:off x="6309138" y="805658"/>
            <a:ext cx="5061604" cy="5146672"/>
          </a:xfrm>
          <a:solidFill>
            <a:schemeClr val="bg2"/>
          </a:solidFill>
        </p:spPr>
        <p:txBody>
          <a:bodyPr>
            <a:normAutofit/>
          </a:bodyPr>
          <a:lstStyle>
            <a:lvl1pPr marL="0" indent="0" algn="ctr">
              <a:buNone/>
              <a:defRPr sz="1800"/>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r>
              <a:rPr lang="en-US" smtClean="0"/>
              <a:t>Click icon to add picture</a:t>
            </a:r>
            <a:endParaRPr/>
          </a:p>
        </p:txBody>
      </p:sp>
      <p:sp>
        <p:nvSpPr>
          <p:cNvPr id="2" name="Title 1"/>
          <p:cNvSpPr>
            <a:spLocks noGrp="1"/>
          </p:cNvSpPr>
          <p:nvPr>
            <p:ph type="title"/>
          </p:nvPr>
        </p:nvSpPr>
        <p:spPr>
          <a:xfrm>
            <a:off x="1980129" y="588963"/>
            <a:ext cx="3658553" cy="2840038"/>
          </a:xfrm>
        </p:spPr>
        <p:txBody>
          <a:bodyPr anchor="b">
            <a:normAutofit/>
          </a:bodyPr>
          <a:lstStyle>
            <a:lvl1pPr algn="l">
              <a:lnSpc>
                <a:spcPct val="80000"/>
              </a:lnSpc>
              <a:defRPr sz="2701" b="0" i="0" baseline="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1980129" y="3581401"/>
            <a:ext cx="3658553" cy="2587625"/>
          </a:xfrm>
        </p:spPr>
        <p:txBody>
          <a:bodyPr>
            <a:normAutofit/>
          </a:bodyPr>
          <a:lstStyle>
            <a:lvl1pPr marL="0" indent="0">
              <a:lnSpc>
                <a:spcPct val="110000"/>
              </a:lnSpc>
              <a:spcBef>
                <a:spcPts val="900"/>
              </a:spcBef>
              <a:buNone/>
              <a:defRPr sz="13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DFF99E-0485-40E8-A28D-FCCF18EC8813}" type="datetimeFigureOut">
              <a:rPr lang="en-US" smtClean="0"/>
              <a:t>5/9/2017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2AA54-0AC0-452C-AFAE-DB7AE904FAE0}" type="slidenum">
              <a:rPr lang="en-US" smtClean="0"/>
              <a:t>‹#›</a:t>
            </a:fld>
            <a:endParaRPr lang="en-US"/>
          </a:p>
        </p:txBody>
      </p:sp>
    </p:spTree>
    <p:extLst>
      <p:ext uri="{BB962C8B-B14F-4D97-AF65-F5344CB8AC3E}">
        <p14:creationId xmlns:p14="http://schemas.microsoft.com/office/powerpoint/2010/main" val="2022942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
              <a:srgbClr val="06171C"/>
            </a:gs>
            <a:gs pos="100000">
              <a:srgbClr val="134251"/>
            </a:gs>
            <a:gs pos="65000">
              <a:srgbClr val="134251"/>
            </a:gs>
          </a:gsLst>
          <a:lin ang="8100000" scaled="1"/>
          <a:tileRect/>
        </a:gra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13" cstate="print">
            <a:extLst>
              <a:ext uri="{28A0092B-C50C-407E-A947-70E740481C1C}">
                <a14:useLocalDpi xmlns:a14="http://schemas.microsoft.com/office/drawing/2010/main" val="0"/>
              </a:ext>
            </a:extLst>
          </a:blip>
          <a:srcRect l="29999" t="2222" r="53234" b="-2222"/>
          <a:stretch/>
        </p:blipFill>
        <p:spPr>
          <a:xfrm>
            <a:off x="0" y="-56"/>
            <a:ext cx="1235079" cy="7010456"/>
          </a:xfrm>
          <a:prstGeom prst="rect">
            <a:avLst/>
          </a:prstGeom>
        </p:spPr>
      </p:pic>
      <p:sp>
        <p:nvSpPr>
          <p:cNvPr id="9" name="Rectangle 8"/>
          <p:cNvSpPr/>
          <p:nvPr/>
        </p:nvSpPr>
        <p:spPr>
          <a:xfrm>
            <a:off x="1006419" y="0"/>
            <a:ext cx="228660" cy="6858000"/>
          </a:xfrm>
          <a:prstGeom prst="rect">
            <a:avLst/>
          </a:prstGeom>
          <a:solidFill>
            <a:srgbClr val="1342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2" name="Title Placeholder 1"/>
          <p:cNvSpPr>
            <a:spLocks noGrp="1"/>
          </p:cNvSpPr>
          <p:nvPr>
            <p:ph type="title"/>
          </p:nvPr>
        </p:nvSpPr>
        <p:spPr>
          <a:xfrm>
            <a:off x="1980129" y="381000"/>
            <a:ext cx="9146383"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980129" y="1828800"/>
            <a:ext cx="9146383" cy="4419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230155" y="6400800"/>
            <a:ext cx="1549063" cy="276228"/>
          </a:xfrm>
          <a:prstGeom prst="rect">
            <a:avLst/>
          </a:prstGeom>
        </p:spPr>
        <p:txBody>
          <a:bodyPr vert="horz" lIns="91440" tIns="45720" rIns="91440" bIns="45720" rtlCol="0" anchor="ctr"/>
          <a:lstStyle>
            <a:lvl1pPr algn="r">
              <a:defRPr sz="750">
                <a:solidFill>
                  <a:schemeClr val="tx1">
                    <a:tint val="75000"/>
                  </a:schemeClr>
                </a:solidFill>
              </a:defRPr>
            </a:lvl1pPr>
          </a:lstStyle>
          <a:p>
            <a:fld id="{77DFF99E-0485-40E8-A28D-FCCF18EC8813}" type="datetimeFigureOut">
              <a:rPr lang="en-US" smtClean="0"/>
              <a:t>5/9/2017</a:t>
            </a:fld>
            <a:endParaRPr lang="en-US"/>
          </a:p>
        </p:txBody>
      </p:sp>
      <p:sp>
        <p:nvSpPr>
          <p:cNvPr id="5" name="Footer Placeholder 4"/>
          <p:cNvSpPr>
            <a:spLocks noGrp="1"/>
          </p:cNvSpPr>
          <p:nvPr>
            <p:ph type="ftr" sz="quarter" idx="3"/>
          </p:nvPr>
        </p:nvSpPr>
        <p:spPr>
          <a:xfrm>
            <a:off x="1980128" y="6400800"/>
            <a:ext cx="5956385" cy="276228"/>
          </a:xfrm>
          <a:prstGeom prst="rect">
            <a:avLst/>
          </a:prstGeom>
        </p:spPr>
        <p:txBody>
          <a:bodyPr vert="horz" lIns="91440" tIns="45720" rIns="91440" bIns="45720" rtlCol="0" anchor="ctr"/>
          <a:lstStyle>
            <a:lvl1pPr algn="l">
              <a:defRPr sz="7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059431" y="6400800"/>
            <a:ext cx="1067080" cy="276228"/>
          </a:xfrm>
          <a:prstGeom prst="rect">
            <a:avLst/>
          </a:prstGeom>
        </p:spPr>
        <p:txBody>
          <a:bodyPr vert="horz" lIns="91440" tIns="45720" rIns="91440" bIns="45720" rtlCol="0" anchor="ctr"/>
          <a:lstStyle>
            <a:lvl1pPr algn="r">
              <a:defRPr sz="750">
                <a:solidFill>
                  <a:schemeClr val="tx1">
                    <a:tint val="75000"/>
                  </a:schemeClr>
                </a:solidFill>
              </a:defRPr>
            </a:lvl1pPr>
          </a:lstStyle>
          <a:p>
            <a:fld id="{9AA2AA54-0AC0-452C-AFAE-DB7AE904FAE0}" type="slidenum">
              <a:rPr lang="en-US" smtClean="0"/>
              <a:t>‹#›</a:t>
            </a:fld>
            <a:endParaRPr lang="en-US"/>
          </a:p>
        </p:txBody>
      </p:sp>
    </p:spTree>
    <p:extLst>
      <p:ext uri="{BB962C8B-B14F-4D97-AF65-F5344CB8AC3E}">
        <p14:creationId xmlns:p14="http://schemas.microsoft.com/office/powerpoint/2010/main" val="73071922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685983" rtl="0" eaLnBrk="1" latinLnBrk="0" hangingPunct="1">
        <a:lnSpc>
          <a:spcPct val="90000"/>
        </a:lnSpc>
        <a:spcBef>
          <a:spcPct val="0"/>
        </a:spcBef>
        <a:buNone/>
        <a:defRPr sz="2701" kern="1200">
          <a:solidFill>
            <a:schemeClr val="tx1"/>
          </a:solidFill>
          <a:latin typeface="+mj-lt"/>
          <a:ea typeface="+mj-ea"/>
          <a:cs typeface="+mj-cs"/>
        </a:defRPr>
      </a:lvl1pPr>
    </p:titleStyle>
    <p:bodyStyle>
      <a:lvl1pPr marL="167923" indent="-167923" algn="l" defTabSz="685983" rtl="0" eaLnBrk="1" latinLnBrk="0" hangingPunct="1">
        <a:lnSpc>
          <a:spcPct val="90000"/>
        </a:lnSpc>
        <a:spcBef>
          <a:spcPts val="1350"/>
        </a:spcBef>
        <a:buSzPct val="80000"/>
        <a:buFont typeface="Arial" pitchFamily="34" charset="0"/>
        <a:buChar char="•"/>
        <a:defRPr sz="1800" kern="1200">
          <a:solidFill>
            <a:schemeClr val="tx1"/>
          </a:solidFill>
          <a:latin typeface="+mn-lt"/>
          <a:ea typeface="+mn-ea"/>
          <a:cs typeface="+mn-cs"/>
        </a:defRPr>
      </a:lvl1pPr>
      <a:lvl2pPr marL="514487" indent="-171496" algn="l" defTabSz="685983" rtl="0" eaLnBrk="1" latinLnBrk="0" hangingPunct="1">
        <a:lnSpc>
          <a:spcPct val="90000"/>
        </a:lnSpc>
        <a:spcBef>
          <a:spcPts val="450"/>
        </a:spcBef>
        <a:buSzPct val="80000"/>
        <a:buFont typeface="Arial" pitchFamily="34" charset="0"/>
        <a:buChar char="•"/>
        <a:defRPr sz="1500" kern="1200">
          <a:solidFill>
            <a:schemeClr val="tx1"/>
          </a:solidFill>
          <a:latin typeface="+mn-lt"/>
          <a:ea typeface="+mn-ea"/>
          <a:cs typeface="+mn-cs"/>
        </a:defRPr>
      </a:lvl2pPr>
      <a:lvl3pPr marL="857479" indent="-171496" algn="l" defTabSz="685983" rtl="0" eaLnBrk="1" latinLnBrk="0" hangingPunct="1">
        <a:lnSpc>
          <a:spcPct val="90000"/>
        </a:lnSpc>
        <a:spcBef>
          <a:spcPts val="450"/>
        </a:spcBef>
        <a:buSzPct val="80000"/>
        <a:buFont typeface="Arial" pitchFamily="34" charset="0"/>
        <a:buChar char="•"/>
        <a:defRPr sz="1350" kern="1200">
          <a:solidFill>
            <a:schemeClr val="tx1"/>
          </a:solidFill>
          <a:latin typeface="+mn-lt"/>
          <a:ea typeface="+mn-ea"/>
          <a:cs typeface="+mn-cs"/>
        </a:defRPr>
      </a:lvl3pPr>
      <a:lvl4pPr marL="1200470" indent="-171496" algn="l" defTabSz="685983" rtl="0" eaLnBrk="1" latinLnBrk="0" hangingPunct="1">
        <a:lnSpc>
          <a:spcPct val="90000"/>
        </a:lnSpc>
        <a:spcBef>
          <a:spcPts val="450"/>
        </a:spcBef>
        <a:buSzPct val="80000"/>
        <a:buFont typeface="Arial" pitchFamily="34" charset="0"/>
        <a:buChar char="•"/>
        <a:defRPr sz="1200" kern="1200">
          <a:solidFill>
            <a:schemeClr val="tx1"/>
          </a:solidFill>
          <a:latin typeface="+mn-lt"/>
          <a:ea typeface="+mn-ea"/>
          <a:cs typeface="+mn-cs"/>
        </a:defRPr>
      </a:lvl4pPr>
      <a:lvl5pPr marL="1543461" indent="-171496" algn="l" defTabSz="685983" rtl="0" eaLnBrk="1" latinLnBrk="0" hangingPunct="1">
        <a:lnSpc>
          <a:spcPct val="90000"/>
        </a:lnSpc>
        <a:spcBef>
          <a:spcPts val="450"/>
        </a:spcBef>
        <a:buSzPct val="80000"/>
        <a:buFont typeface="Arial" pitchFamily="34" charset="0"/>
        <a:buChar char="•"/>
        <a:defRPr sz="1200" kern="1200">
          <a:solidFill>
            <a:schemeClr val="tx1"/>
          </a:solidFill>
          <a:latin typeface="+mn-lt"/>
          <a:ea typeface="+mn-ea"/>
          <a:cs typeface="+mn-cs"/>
        </a:defRPr>
      </a:lvl5pPr>
      <a:lvl6pPr marL="1886453" indent="-171496" algn="l" defTabSz="685983" rtl="0" eaLnBrk="1" latinLnBrk="0" hangingPunct="1">
        <a:lnSpc>
          <a:spcPct val="90000"/>
        </a:lnSpc>
        <a:spcBef>
          <a:spcPts val="450"/>
        </a:spcBef>
        <a:buSzPct val="80000"/>
        <a:buFont typeface="Arial" pitchFamily="34" charset="0"/>
        <a:buChar char="•"/>
        <a:defRPr sz="1200" kern="1200">
          <a:solidFill>
            <a:schemeClr val="tx1"/>
          </a:solidFill>
          <a:latin typeface="+mn-lt"/>
          <a:ea typeface="+mn-ea"/>
          <a:cs typeface="+mn-cs"/>
        </a:defRPr>
      </a:lvl6pPr>
      <a:lvl7pPr marL="2229444" indent="-171496" algn="l" defTabSz="685983" rtl="0" eaLnBrk="1" latinLnBrk="0" hangingPunct="1">
        <a:lnSpc>
          <a:spcPct val="90000"/>
        </a:lnSpc>
        <a:spcBef>
          <a:spcPts val="450"/>
        </a:spcBef>
        <a:buSzPct val="80000"/>
        <a:buFont typeface="Arial" pitchFamily="34" charset="0"/>
        <a:buChar char="•"/>
        <a:defRPr sz="1200" kern="1200">
          <a:solidFill>
            <a:schemeClr val="tx1"/>
          </a:solidFill>
          <a:latin typeface="+mn-lt"/>
          <a:ea typeface="+mn-ea"/>
          <a:cs typeface="+mn-cs"/>
        </a:defRPr>
      </a:lvl7pPr>
      <a:lvl8pPr marL="2572436" indent="-171496" algn="l" defTabSz="685983" rtl="0" eaLnBrk="1" latinLnBrk="0" hangingPunct="1">
        <a:lnSpc>
          <a:spcPct val="90000"/>
        </a:lnSpc>
        <a:spcBef>
          <a:spcPts val="450"/>
        </a:spcBef>
        <a:buSzPct val="80000"/>
        <a:buFont typeface="Arial" pitchFamily="34" charset="0"/>
        <a:buChar char="•"/>
        <a:defRPr sz="1200" kern="1200">
          <a:solidFill>
            <a:schemeClr val="tx1"/>
          </a:solidFill>
          <a:latin typeface="+mn-lt"/>
          <a:ea typeface="+mn-ea"/>
          <a:cs typeface="+mn-cs"/>
        </a:defRPr>
      </a:lvl8pPr>
      <a:lvl9pPr marL="2915427" indent="-171496" algn="l" defTabSz="685983" rtl="0" eaLnBrk="1" latinLnBrk="0" hangingPunct="1">
        <a:lnSpc>
          <a:spcPct val="90000"/>
        </a:lnSpc>
        <a:spcBef>
          <a:spcPts val="450"/>
        </a:spcBef>
        <a:buSzPct val="80000"/>
        <a:buFont typeface="Arial" pitchFamily="34" charset="0"/>
        <a:buChar char="•"/>
        <a:defRPr sz="1200" kern="1200">
          <a:solidFill>
            <a:schemeClr val="tx1"/>
          </a:solidFill>
          <a:latin typeface="+mn-lt"/>
          <a:ea typeface="+mn-ea"/>
          <a:cs typeface="+mn-cs"/>
        </a:defRPr>
      </a:lvl9pPr>
    </p:bodyStyle>
    <p:otherStyle>
      <a:defPPr>
        <a:defRPr/>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jpeg"/><Relationship Id="rId12" Type="http://schemas.openxmlformats.org/officeDocument/2006/relationships/image" Target="../media/image15.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image" Target="../media/image27.jpeg"/><Relationship Id="rId4" Type="http://schemas.openxmlformats.org/officeDocument/2006/relationships/image" Target="../media/image26.jpe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b="1" dirty="0" smtClean="0"/>
              <a:t>OPW Retail Fueling</a:t>
            </a:r>
            <a:endParaRPr lang="en-US" sz="4800" b="1" dirty="0"/>
          </a:p>
        </p:txBody>
      </p:sp>
      <p:sp>
        <p:nvSpPr>
          <p:cNvPr id="3" name="Subtitle 2"/>
          <p:cNvSpPr>
            <a:spLocks noGrp="1"/>
          </p:cNvSpPr>
          <p:nvPr>
            <p:ph type="subTitle" idx="1"/>
          </p:nvPr>
        </p:nvSpPr>
        <p:spPr/>
        <p:txBody>
          <a:bodyPr>
            <a:normAutofit/>
          </a:bodyPr>
          <a:lstStyle/>
          <a:p>
            <a:r>
              <a:rPr lang="en-US" sz="1800" dirty="0" smtClean="0"/>
              <a:t>Overfill Prevention Technology and Maintenance</a:t>
            </a:r>
            <a:endParaRPr lang="en-US" sz="1800" dirty="0"/>
          </a:p>
        </p:txBody>
      </p:sp>
    </p:spTree>
    <p:extLst>
      <p:ext uri="{BB962C8B-B14F-4D97-AF65-F5344CB8AC3E}">
        <p14:creationId xmlns:p14="http://schemas.microsoft.com/office/powerpoint/2010/main" val="1691491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0129" y="219635"/>
            <a:ext cx="9146383" cy="578224"/>
          </a:xfrm>
        </p:spPr>
        <p:txBody>
          <a:bodyPr/>
          <a:lstStyle/>
          <a:p>
            <a:r>
              <a:rPr lang="en-US" b="1" dirty="0" smtClean="0"/>
              <a:t>Frequently Asked Questions</a:t>
            </a:r>
            <a:endParaRPr lang="en-US" b="1" dirty="0"/>
          </a:p>
        </p:txBody>
      </p:sp>
      <p:sp>
        <p:nvSpPr>
          <p:cNvPr id="5" name="Content Placeholder 4"/>
          <p:cNvSpPr>
            <a:spLocks noGrp="1"/>
          </p:cNvSpPr>
          <p:nvPr>
            <p:ph idx="1"/>
          </p:nvPr>
        </p:nvSpPr>
        <p:spPr>
          <a:xfrm>
            <a:off x="1362634" y="841563"/>
            <a:ext cx="6783991" cy="5702672"/>
          </a:xfrm>
        </p:spPr>
        <p:txBody>
          <a:bodyPr>
            <a:normAutofit lnSpcReduction="10000"/>
          </a:bodyPr>
          <a:lstStyle/>
          <a:p>
            <a:r>
              <a:rPr lang="en-US" sz="2400" dirty="0" smtClean="0">
                <a:latin typeface="Arial" panose="020B0604020202020204" pitchFamily="34" charset="0"/>
                <a:cs typeface="Arial" panose="020B0604020202020204" pitchFamily="34" charset="0"/>
              </a:rPr>
              <a:t>Can </a:t>
            </a:r>
            <a:r>
              <a:rPr lang="en-US" sz="2400" dirty="0">
                <a:latin typeface="Arial" panose="020B0604020202020204" pitchFamily="34" charset="0"/>
                <a:cs typeface="Arial" panose="020B0604020202020204" pitchFamily="34" charset="0"/>
              </a:rPr>
              <a:t>the test cable break</a:t>
            </a:r>
            <a:r>
              <a:rPr lang="en-US" sz="2400" dirty="0" smtClean="0">
                <a:latin typeface="Arial" panose="020B0604020202020204" pitchFamily="34" charset="0"/>
                <a:cs typeface="Arial" panose="020B0604020202020204" pitchFamily="34" charset="0"/>
              </a:rPr>
              <a:t>?</a:t>
            </a:r>
          </a:p>
          <a:p>
            <a:pPr lvl="1"/>
            <a:r>
              <a:rPr lang="en-US" sz="2100" dirty="0">
                <a:solidFill>
                  <a:srgbClr val="92D050"/>
                </a:solidFill>
                <a:latin typeface="Arial" panose="020B0604020202020204" pitchFamily="34" charset="0"/>
                <a:cs typeface="Arial" panose="020B0604020202020204" pitchFamily="34" charset="0"/>
              </a:rPr>
              <a:t>Answer: No, the </a:t>
            </a:r>
            <a:r>
              <a:rPr lang="en-US" sz="2100" dirty="0" smtClean="0">
                <a:solidFill>
                  <a:srgbClr val="92D050"/>
                </a:solidFill>
                <a:latin typeface="Arial" panose="020B0604020202020204" pitchFamily="34" charset="0"/>
                <a:cs typeface="Arial" panose="020B0604020202020204" pitchFamily="34" charset="0"/>
              </a:rPr>
              <a:t>test cable is extremely strong (&gt;70 </a:t>
            </a:r>
            <a:r>
              <a:rPr lang="en-US" sz="2100" dirty="0" err="1" smtClean="0">
                <a:solidFill>
                  <a:srgbClr val="92D050"/>
                </a:solidFill>
                <a:latin typeface="Arial" panose="020B0604020202020204" pitchFamily="34" charset="0"/>
                <a:cs typeface="Arial" panose="020B0604020202020204" pitchFamily="34" charset="0"/>
              </a:rPr>
              <a:t>lbs</a:t>
            </a:r>
            <a:r>
              <a:rPr lang="en-US" sz="2100" dirty="0" smtClean="0">
                <a:solidFill>
                  <a:srgbClr val="92D050"/>
                </a:solidFill>
                <a:latin typeface="Arial" panose="020B0604020202020204" pitchFamily="34" charset="0"/>
                <a:cs typeface="Arial" panose="020B0604020202020204" pitchFamily="34" charset="0"/>
              </a:rPr>
              <a:t> tensile strength).</a:t>
            </a: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Does </a:t>
            </a:r>
            <a:r>
              <a:rPr lang="en-US" sz="2400" dirty="0">
                <a:latin typeface="Arial" panose="020B0604020202020204" pitchFamily="34" charset="0"/>
                <a:cs typeface="Arial" panose="020B0604020202020204" pitchFamily="34" charset="0"/>
              </a:rPr>
              <a:t>the test cable pull on the float or the bracket</a:t>
            </a:r>
            <a:r>
              <a:rPr lang="en-US" sz="2400" dirty="0" smtClean="0">
                <a:latin typeface="Arial" panose="020B0604020202020204" pitchFamily="34" charset="0"/>
                <a:cs typeface="Arial" panose="020B0604020202020204" pitchFamily="34" charset="0"/>
              </a:rPr>
              <a:t>?</a:t>
            </a:r>
          </a:p>
          <a:p>
            <a:pPr lvl="1"/>
            <a:r>
              <a:rPr lang="en-US" sz="2100" dirty="0" smtClean="0">
                <a:solidFill>
                  <a:srgbClr val="92D050"/>
                </a:solidFill>
                <a:latin typeface="Arial" panose="020B0604020202020204" pitchFamily="34" charset="0"/>
                <a:cs typeface="Arial" panose="020B0604020202020204" pitchFamily="34" charset="0"/>
              </a:rPr>
              <a:t>The float is molded over and through the bracket that the cable is attached to, so this is fused as a single piece.  It takes several hundred pounds of force to separate the bracket from the float</a:t>
            </a:r>
          </a:p>
          <a:p>
            <a:r>
              <a:rPr lang="en-US" sz="2400" dirty="0" smtClean="0">
                <a:latin typeface="Arial" panose="020B0604020202020204" pitchFamily="34" charset="0"/>
                <a:cs typeface="Arial" panose="020B0604020202020204" pitchFamily="34" charset="0"/>
              </a:rPr>
              <a:t>What happens if the float arm bracket is detached from the overfill valve in the tank?</a:t>
            </a:r>
            <a:endParaRPr lang="en-US" sz="2400" dirty="0">
              <a:latin typeface="Arial" panose="020B0604020202020204" pitchFamily="34" charset="0"/>
              <a:cs typeface="Arial" panose="020B0604020202020204" pitchFamily="34" charset="0"/>
            </a:endParaRPr>
          </a:p>
          <a:p>
            <a:pPr lvl="1"/>
            <a:r>
              <a:rPr lang="en-US" sz="2100" dirty="0">
                <a:solidFill>
                  <a:srgbClr val="92D050"/>
                </a:solidFill>
                <a:latin typeface="Arial" panose="020B0604020202020204" pitchFamily="34" charset="0"/>
                <a:cs typeface="Arial" panose="020B0604020202020204" pitchFamily="34" charset="0"/>
              </a:rPr>
              <a:t>Answer</a:t>
            </a:r>
            <a:r>
              <a:rPr lang="en-US" sz="2100" dirty="0" smtClean="0">
                <a:solidFill>
                  <a:srgbClr val="92D050"/>
                </a:solidFill>
                <a:latin typeface="Arial" panose="020B0604020202020204" pitchFamily="34" charset="0"/>
                <a:cs typeface="Arial" panose="020B0604020202020204" pitchFamily="34" charset="0"/>
              </a:rPr>
              <a:t>:  If the float arm is not attached to the valve inside the tank, pulling on the test plug will lift the float, but not activate the valve.   The validation test of viewing the valve not closing from inside of the tube will demonstrate that there is an issue with the valve that must be addressed</a:t>
            </a:r>
            <a:endParaRPr lang="en-US" sz="2100" dirty="0">
              <a:solidFill>
                <a:srgbClr val="92D050"/>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rotWithShape="1">
          <a:blip r:embed="rId2"/>
          <a:srcRect l="19773" t="17709"/>
          <a:stretch/>
        </p:blipFill>
        <p:spPr>
          <a:xfrm>
            <a:off x="8283388" y="1253941"/>
            <a:ext cx="2257661" cy="3100674"/>
          </a:xfrm>
          <a:prstGeom prst="rect">
            <a:avLst/>
          </a:prstGeom>
        </p:spPr>
      </p:pic>
      <p:pic>
        <p:nvPicPr>
          <p:cNvPr id="9" name="Picture 8"/>
          <p:cNvPicPr>
            <a:picLocks noChangeAspect="1"/>
          </p:cNvPicPr>
          <p:nvPr/>
        </p:nvPicPr>
        <p:blipFill>
          <a:blip r:embed="rId3"/>
          <a:stretch>
            <a:fillRect/>
          </a:stretch>
        </p:blipFill>
        <p:spPr>
          <a:xfrm>
            <a:off x="9924817" y="2965083"/>
            <a:ext cx="2080659" cy="2279267"/>
          </a:xfrm>
          <a:prstGeom prst="rect">
            <a:avLst/>
          </a:prstGeom>
        </p:spPr>
      </p:pic>
    </p:spTree>
    <p:extLst>
      <p:ext uri="{BB962C8B-B14F-4D97-AF65-F5344CB8AC3E}">
        <p14:creationId xmlns:p14="http://schemas.microsoft.com/office/powerpoint/2010/main" val="2645183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val="0"/>
              </a:ext>
            </a:extLst>
          </a:blip>
          <a:srcRect t="1407" r="1407"/>
          <a:stretch/>
        </p:blipFill>
        <p:spPr>
          <a:xfrm>
            <a:off x="1642939" y="1074967"/>
            <a:ext cx="8898060" cy="5005159"/>
          </a:xfrm>
          <a:prstGeom prst="roundRect">
            <a:avLst>
              <a:gd name="adj" fmla="val 2074"/>
            </a:avLst>
          </a:prstGeom>
          <a:effectLst/>
        </p:spPr>
      </p:pic>
      <p:sp>
        <p:nvSpPr>
          <p:cNvPr id="2" name="Title 1"/>
          <p:cNvSpPr>
            <a:spLocks noGrp="1"/>
          </p:cNvSpPr>
          <p:nvPr>
            <p:ph type="title"/>
          </p:nvPr>
        </p:nvSpPr>
        <p:spPr>
          <a:xfrm>
            <a:off x="1980129" y="381000"/>
            <a:ext cx="9146383" cy="490324"/>
          </a:xfrm>
        </p:spPr>
        <p:txBody>
          <a:bodyPr/>
          <a:lstStyle/>
          <a:p>
            <a:r>
              <a:rPr lang="en-US" sz="2800" b="1" dirty="0" smtClean="0"/>
              <a:t>OPW Retail Fueling Overview</a:t>
            </a:r>
            <a:endParaRPr lang="en-US" sz="2800" b="1" dirty="0"/>
          </a:p>
        </p:txBody>
      </p:sp>
      <p:grpSp>
        <p:nvGrpSpPr>
          <p:cNvPr id="10" name="Group 16"/>
          <p:cNvGrpSpPr>
            <a:grpSpLocks/>
          </p:cNvGrpSpPr>
          <p:nvPr/>
        </p:nvGrpSpPr>
        <p:grpSpPr bwMode="auto">
          <a:xfrm>
            <a:off x="2724152" y="2129365"/>
            <a:ext cx="935037" cy="892332"/>
            <a:chOff x="3841750" y="2768600"/>
            <a:chExt cx="1460500" cy="1507362"/>
          </a:xfrm>
          <a:effectLst>
            <a:outerShdw blurRad="50800" dist="38100" dir="2700000" algn="tl" rotWithShape="0">
              <a:srgbClr val="000000">
                <a:alpha val="43000"/>
              </a:srgbClr>
            </a:outerShdw>
          </a:effectLst>
        </p:grpSpPr>
        <p:sp>
          <p:nvSpPr>
            <p:cNvPr id="11" name="Rounded Rectangle 14"/>
            <p:cNvSpPr>
              <a:spLocks noChangeArrowheads="1"/>
            </p:cNvSpPr>
            <p:nvPr/>
          </p:nvSpPr>
          <p:spPr bwMode="auto">
            <a:xfrm>
              <a:off x="3841750" y="2768600"/>
              <a:ext cx="1460500" cy="1473200"/>
            </a:xfrm>
            <a:prstGeom prst="roundRect">
              <a:avLst>
                <a:gd name="adj" fmla="val 14060"/>
              </a:avLst>
            </a:prstGeom>
            <a:gradFill rotWithShape="1">
              <a:gsLst>
                <a:gs pos="0">
                  <a:schemeClr val="bg1"/>
                </a:gs>
                <a:gs pos="100000">
                  <a:srgbClr val="67C1EF"/>
                </a:gs>
              </a:gsLst>
              <a:lin ang="5400000"/>
            </a:gradFill>
            <a:ln w="6350">
              <a:solidFill>
                <a:srgbClr val="1478AD"/>
              </a:solidFill>
              <a:round/>
              <a:headEnd/>
              <a:tailEnd/>
            </a:ln>
          </p:spPr>
          <p:txBody>
            <a:bodyPr/>
            <a:lstStyle/>
            <a:p>
              <a:pPr>
                <a:defRPr/>
              </a:pPr>
              <a:endParaRPr lang="en-US"/>
            </a:p>
          </p:txBody>
        </p:sp>
        <p:pic>
          <p:nvPicPr>
            <p:cNvPr id="12" name="Picture 2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auto">
            <a:xfrm>
              <a:off x="4014336" y="2782064"/>
              <a:ext cx="1107390" cy="14938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3" name="Group 17"/>
          <p:cNvGrpSpPr>
            <a:grpSpLocks/>
          </p:cNvGrpSpPr>
          <p:nvPr/>
        </p:nvGrpSpPr>
        <p:grpSpPr bwMode="auto">
          <a:xfrm>
            <a:off x="1730378" y="2138890"/>
            <a:ext cx="918777" cy="867314"/>
            <a:chOff x="5484813" y="2768600"/>
            <a:chExt cx="1471612" cy="1481138"/>
          </a:xfrm>
          <a:effectLst>
            <a:outerShdw blurRad="50800" dist="38100" dir="2700000" algn="tl" rotWithShape="0">
              <a:srgbClr val="000000">
                <a:alpha val="43000"/>
              </a:srgbClr>
            </a:outerShdw>
          </a:effectLst>
        </p:grpSpPr>
        <p:sp>
          <p:nvSpPr>
            <p:cNvPr id="14" name="Rounded Rectangle 15"/>
            <p:cNvSpPr>
              <a:spLocks noChangeArrowheads="1"/>
            </p:cNvSpPr>
            <p:nvPr/>
          </p:nvSpPr>
          <p:spPr bwMode="auto">
            <a:xfrm>
              <a:off x="5495925" y="2768600"/>
              <a:ext cx="1460500" cy="1473200"/>
            </a:xfrm>
            <a:prstGeom prst="roundRect">
              <a:avLst>
                <a:gd name="adj" fmla="val 14060"/>
              </a:avLst>
            </a:prstGeom>
            <a:gradFill rotWithShape="1">
              <a:gsLst>
                <a:gs pos="0">
                  <a:schemeClr val="bg1"/>
                </a:gs>
                <a:gs pos="100000">
                  <a:srgbClr val="67C1EF"/>
                </a:gs>
              </a:gsLst>
              <a:lin ang="5400000"/>
            </a:gradFill>
            <a:ln w="6350">
              <a:solidFill>
                <a:srgbClr val="1478AD"/>
              </a:solidFill>
              <a:round/>
              <a:headEnd/>
              <a:tailEnd/>
            </a:ln>
          </p:spPr>
          <p:txBody>
            <a:bodyPr/>
            <a:lstStyle/>
            <a:p>
              <a:pPr>
                <a:defRPr/>
              </a:pPr>
              <a:endParaRPr lang="en-US"/>
            </a:p>
          </p:txBody>
        </p:sp>
        <p:pic>
          <p:nvPicPr>
            <p:cNvPr id="15" name="Picture 19" descr="10 Plus Valve.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32431" y="2984010"/>
              <a:ext cx="763587" cy="11937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24" descr="71SO .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484813" y="2786063"/>
              <a:ext cx="1030287" cy="1463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7" name="TextBox 16"/>
          <p:cNvSpPr txBox="1"/>
          <p:nvPr/>
        </p:nvSpPr>
        <p:spPr>
          <a:xfrm>
            <a:off x="2984500" y="5659438"/>
            <a:ext cx="6223000" cy="1023937"/>
          </a:xfrm>
          <a:prstGeom prst="roundRect">
            <a:avLst>
              <a:gd name="adj" fmla="val 5760"/>
            </a:avLst>
          </a:prstGeom>
          <a:solidFill>
            <a:schemeClr val="bg1">
              <a:lumMod val="95000"/>
              <a:alpha val="89000"/>
            </a:schemeClr>
          </a:solidFill>
          <a:ln>
            <a:solidFill>
              <a:schemeClr val="accent1">
                <a:lumMod val="50000"/>
              </a:schemeClr>
            </a:solidFill>
          </a:ln>
        </p:spPr>
        <p:txBody>
          <a:bodyPr tIns="0" bIns="0" numCol="2"/>
          <a:lstStyle/>
          <a:p>
            <a:pPr>
              <a:defRPr/>
            </a:pPr>
            <a:r>
              <a:rPr lang="en-US" sz="1000" dirty="0">
                <a:latin typeface="Calibri"/>
                <a:cs typeface="Calibri"/>
              </a:rPr>
              <a:t> Above Ground Products</a:t>
            </a:r>
          </a:p>
          <a:p>
            <a:pPr marL="171450" indent="-171450">
              <a:buClr>
                <a:srgbClr val="FF0000"/>
              </a:buClr>
              <a:buSzPct val="80000"/>
              <a:buFont typeface="Wingdings" charset="2"/>
              <a:buChar char="u"/>
              <a:defRPr/>
            </a:pPr>
            <a:r>
              <a:rPr lang="en-US" sz="1000" dirty="0">
                <a:latin typeface="Calibri"/>
                <a:cs typeface="Calibri"/>
              </a:rPr>
              <a:t>Dispensing</a:t>
            </a:r>
          </a:p>
          <a:p>
            <a:pPr marL="171450" indent="-171450">
              <a:buClr>
                <a:srgbClr val="69C2F1"/>
              </a:buClr>
              <a:buSzPct val="80000"/>
              <a:buFont typeface="Wingdings" charset="2"/>
              <a:buChar char="u"/>
              <a:defRPr/>
            </a:pPr>
            <a:r>
              <a:rPr lang="en-US" sz="1000" dirty="0">
                <a:latin typeface="Calibri"/>
                <a:cs typeface="Calibri"/>
              </a:rPr>
              <a:t>Above Ground Storage Tank Equipment</a:t>
            </a:r>
          </a:p>
          <a:p>
            <a:pPr marL="171450" indent="-171450">
              <a:buClr>
                <a:srgbClr val="9D2FFF"/>
              </a:buClr>
              <a:buSzPct val="80000"/>
              <a:buFont typeface="Wingdings" charset="2"/>
              <a:buChar char="u"/>
              <a:defRPr/>
            </a:pPr>
            <a:r>
              <a:rPr lang="en-US" sz="1000" dirty="0">
                <a:latin typeface="Calibri"/>
                <a:cs typeface="Calibri"/>
              </a:rPr>
              <a:t>Stage II Vapor Recovery Equipment</a:t>
            </a:r>
          </a:p>
          <a:p>
            <a:pPr marL="171450" indent="-171450">
              <a:buClr>
                <a:srgbClr val="45D60A"/>
              </a:buClr>
              <a:buSzPct val="80000"/>
              <a:buFont typeface="Wingdings" charset="2"/>
              <a:buChar char="u"/>
              <a:defRPr/>
            </a:pPr>
            <a:r>
              <a:rPr lang="en-US" sz="1000" dirty="0" err="1">
                <a:latin typeface="Calibri"/>
                <a:cs typeface="Calibri"/>
              </a:rPr>
              <a:t>CleanEnergy</a:t>
            </a:r>
            <a:r>
              <a:rPr lang="en-US" sz="1000" dirty="0">
                <a:latin typeface="Calibri"/>
                <a:cs typeface="Calibri"/>
              </a:rPr>
              <a:t> Fueling Products </a:t>
            </a:r>
          </a:p>
          <a:p>
            <a:pPr marL="171450" indent="-171450">
              <a:buClr>
                <a:srgbClr val="45D60A"/>
              </a:buClr>
              <a:buSzPct val="80000"/>
              <a:buFont typeface="Wingdings" charset="2"/>
              <a:buChar char="u"/>
              <a:defRPr/>
            </a:pPr>
            <a:endParaRPr lang="en-US" sz="1000" dirty="0">
              <a:latin typeface="Calibri"/>
              <a:cs typeface="Calibri"/>
            </a:endParaRPr>
          </a:p>
          <a:p>
            <a:pPr marL="171450" indent="-171450">
              <a:buClr>
                <a:srgbClr val="45D60A"/>
              </a:buClr>
              <a:buSzPct val="80000"/>
              <a:buFont typeface="Wingdings" charset="2"/>
              <a:buChar char="u"/>
              <a:defRPr/>
            </a:pPr>
            <a:endParaRPr lang="en-US" sz="1000" dirty="0">
              <a:latin typeface="Calibri"/>
              <a:cs typeface="Calibri"/>
            </a:endParaRPr>
          </a:p>
          <a:p>
            <a:pPr>
              <a:defRPr/>
            </a:pPr>
            <a:r>
              <a:rPr lang="en-US" sz="1000" dirty="0">
                <a:latin typeface="Calibri"/>
                <a:cs typeface="Calibri"/>
              </a:rPr>
              <a:t>Below Ground Products:</a:t>
            </a:r>
          </a:p>
          <a:p>
            <a:pPr marL="171450" indent="-171450">
              <a:buClr>
                <a:schemeClr val="accent1">
                  <a:lumMod val="50000"/>
                </a:schemeClr>
              </a:buClr>
              <a:buSzPct val="80000"/>
              <a:buFont typeface="Wingdings" charset="2"/>
              <a:buChar char="u"/>
              <a:defRPr/>
            </a:pPr>
            <a:r>
              <a:rPr lang="en-US" sz="1000" dirty="0">
                <a:latin typeface="Calibri"/>
                <a:cs typeface="Calibri"/>
              </a:rPr>
              <a:t>OPW Piping &amp; Containment Systems</a:t>
            </a:r>
          </a:p>
          <a:p>
            <a:pPr marL="171450" indent="-171450">
              <a:buClr>
                <a:srgbClr val="008000"/>
              </a:buClr>
              <a:buSzPct val="80000"/>
              <a:buFont typeface="Wingdings" charset="2"/>
              <a:buChar char="u"/>
              <a:defRPr/>
            </a:pPr>
            <a:r>
              <a:rPr lang="en-US" sz="1000" dirty="0">
                <a:latin typeface="Calibri"/>
                <a:cs typeface="Calibri"/>
              </a:rPr>
              <a:t>OPW Underground Storage Tank Equipment</a:t>
            </a:r>
          </a:p>
          <a:p>
            <a:pPr marL="171450" indent="-171450">
              <a:buClr>
                <a:srgbClr val="FFD167"/>
              </a:buClr>
              <a:buSzPct val="80000"/>
              <a:buFont typeface="Wingdings" charset="2"/>
              <a:buChar char="u"/>
              <a:defRPr/>
            </a:pPr>
            <a:r>
              <a:rPr lang="en-US" sz="1000" dirty="0">
                <a:latin typeface="Calibri"/>
                <a:cs typeface="Calibri"/>
              </a:rPr>
              <a:t>KPS Petrol Pipe  System™ Products</a:t>
            </a:r>
          </a:p>
          <a:p>
            <a:pPr marL="171450" indent="-171450">
              <a:buClr>
                <a:srgbClr val="CA0000"/>
              </a:buClr>
              <a:buSzPct val="80000"/>
              <a:buFont typeface="Wingdings" charset="2"/>
              <a:buChar char="u"/>
              <a:defRPr/>
            </a:pPr>
            <a:r>
              <a:rPr lang="en-US" sz="1000" dirty="0" err="1">
                <a:latin typeface="Calibri"/>
                <a:cs typeface="Calibri"/>
              </a:rPr>
              <a:t>Fibrelite</a:t>
            </a:r>
            <a:r>
              <a:rPr lang="en-US" sz="1000" dirty="0">
                <a:latin typeface="Calibri"/>
                <a:cs typeface="Calibri"/>
              </a:rPr>
              <a:t> Watertight Composite Manhole Covers, Modular Trench Panels and Underground Enclosures</a:t>
            </a:r>
          </a:p>
          <a:p>
            <a:pPr>
              <a:buClr>
                <a:srgbClr val="45D60A"/>
              </a:buClr>
              <a:buSzPct val="80000"/>
              <a:defRPr/>
            </a:pPr>
            <a:endParaRPr lang="en-US" sz="1000" dirty="0">
              <a:latin typeface="Calibri"/>
              <a:cs typeface="Calibri"/>
            </a:endParaRPr>
          </a:p>
        </p:txBody>
      </p:sp>
      <p:sp>
        <p:nvSpPr>
          <p:cNvPr id="18" name="TextBox 17"/>
          <p:cNvSpPr txBox="1"/>
          <p:nvPr/>
        </p:nvSpPr>
        <p:spPr>
          <a:xfrm>
            <a:off x="2329176" y="3613680"/>
            <a:ext cx="304800" cy="304800"/>
          </a:xfrm>
          <a:prstGeom prst="roundRect">
            <a:avLst>
              <a:gd name="adj" fmla="val 5760"/>
            </a:avLst>
          </a:prstGeom>
          <a:noFill/>
          <a:ln>
            <a:noFill/>
          </a:ln>
        </p:spPr>
        <p:txBody>
          <a:bodyPr tIns="0" bIns="0" numCol="2"/>
          <a:lstStyle/>
          <a:p>
            <a:pPr marL="171450" indent="-171450">
              <a:buSzPct val="80000"/>
              <a:buFont typeface="Wingdings" charset="2"/>
              <a:buChar char="u"/>
              <a:defRPr/>
            </a:pPr>
            <a:r>
              <a:rPr lang="en-US" dirty="0">
                <a:solidFill>
                  <a:srgbClr val="008000"/>
                </a:solidFill>
                <a:latin typeface="Calibri"/>
                <a:cs typeface="Calibri"/>
              </a:rPr>
              <a:t> </a:t>
            </a:r>
          </a:p>
          <a:p>
            <a:pPr>
              <a:buSzPct val="80000"/>
              <a:defRPr/>
            </a:pPr>
            <a:endParaRPr lang="en-US" dirty="0">
              <a:solidFill>
                <a:srgbClr val="008000"/>
              </a:solidFill>
              <a:latin typeface="Calibri"/>
              <a:cs typeface="Calibri"/>
            </a:endParaRPr>
          </a:p>
        </p:txBody>
      </p:sp>
      <p:sp>
        <p:nvSpPr>
          <p:cNvPr id="19" name="TextBox 18"/>
          <p:cNvSpPr txBox="1"/>
          <p:nvPr/>
        </p:nvSpPr>
        <p:spPr>
          <a:xfrm>
            <a:off x="5530847" y="3364443"/>
            <a:ext cx="358775" cy="262999"/>
          </a:xfrm>
          <a:prstGeom prst="roundRect">
            <a:avLst>
              <a:gd name="adj" fmla="val 5760"/>
            </a:avLst>
          </a:prstGeom>
          <a:noFill/>
          <a:ln>
            <a:noFill/>
          </a:ln>
        </p:spPr>
        <p:txBody>
          <a:bodyPr tIns="0" bIns="0" numCol="2"/>
          <a:lstStyle/>
          <a:p>
            <a:pPr marL="171450" indent="-171450">
              <a:buSzPct val="80000"/>
              <a:buFont typeface="Wingdings" charset="2"/>
              <a:buChar char="u"/>
              <a:defRPr/>
            </a:pPr>
            <a:r>
              <a:rPr lang="en-US" dirty="0">
                <a:solidFill>
                  <a:srgbClr val="008000"/>
                </a:solidFill>
                <a:latin typeface="Calibri"/>
                <a:cs typeface="Calibri"/>
              </a:rPr>
              <a:t> </a:t>
            </a:r>
          </a:p>
          <a:p>
            <a:pPr>
              <a:buSzPct val="80000"/>
              <a:defRPr/>
            </a:pPr>
            <a:endParaRPr lang="en-US" dirty="0">
              <a:solidFill>
                <a:srgbClr val="008000"/>
              </a:solidFill>
              <a:latin typeface="Calibri"/>
              <a:cs typeface="Calibri"/>
            </a:endParaRPr>
          </a:p>
        </p:txBody>
      </p:sp>
      <p:sp>
        <p:nvSpPr>
          <p:cNvPr id="23" name="TextBox 22"/>
          <p:cNvSpPr txBox="1"/>
          <p:nvPr/>
        </p:nvSpPr>
        <p:spPr>
          <a:xfrm>
            <a:off x="9493250" y="2892951"/>
            <a:ext cx="406400" cy="400050"/>
          </a:xfrm>
          <a:prstGeom prst="roundRect">
            <a:avLst>
              <a:gd name="adj" fmla="val 5760"/>
            </a:avLst>
          </a:prstGeom>
          <a:noFill/>
          <a:ln>
            <a:noFill/>
          </a:ln>
        </p:spPr>
        <p:txBody>
          <a:bodyPr tIns="0" bIns="0" numCol="2"/>
          <a:lstStyle/>
          <a:p>
            <a:pPr marL="171450" indent="-171450">
              <a:buSzPct val="80000"/>
              <a:buFont typeface="Wingdings" charset="2"/>
              <a:buChar char="u"/>
              <a:defRPr/>
            </a:pPr>
            <a:r>
              <a:rPr lang="en-US" dirty="0">
                <a:solidFill>
                  <a:srgbClr val="008000"/>
                </a:solidFill>
                <a:latin typeface="Calibri"/>
                <a:cs typeface="Calibri"/>
              </a:rPr>
              <a:t> </a:t>
            </a:r>
          </a:p>
          <a:p>
            <a:pPr>
              <a:buSzPct val="80000"/>
              <a:defRPr/>
            </a:pPr>
            <a:endParaRPr lang="en-US" dirty="0">
              <a:solidFill>
                <a:srgbClr val="008000"/>
              </a:solidFill>
              <a:latin typeface="Calibri"/>
              <a:cs typeface="Calibri"/>
            </a:endParaRPr>
          </a:p>
        </p:txBody>
      </p:sp>
      <p:grpSp>
        <p:nvGrpSpPr>
          <p:cNvPr id="26" name="Group 4"/>
          <p:cNvGrpSpPr>
            <a:grpSpLocks/>
          </p:cNvGrpSpPr>
          <p:nvPr/>
        </p:nvGrpSpPr>
        <p:grpSpPr bwMode="auto">
          <a:xfrm>
            <a:off x="6215058" y="1997601"/>
            <a:ext cx="304800" cy="374650"/>
            <a:chOff x="4826000" y="3416300"/>
            <a:chExt cx="304800" cy="374650"/>
          </a:xfrm>
        </p:grpSpPr>
        <p:sp>
          <p:nvSpPr>
            <p:cNvPr id="27" name="TextBox 26"/>
            <p:cNvSpPr txBox="1"/>
            <p:nvPr/>
          </p:nvSpPr>
          <p:spPr>
            <a:xfrm>
              <a:off x="4826000" y="3416300"/>
              <a:ext cx="304800" cy="228600"/>
            </a:xfrm>
            <a:prstGeom prst="roundRect">
              <a:avLst>
                <a:gd name="adj" fmla="val 5760"/>
              </a:avLst>
            </a:prstGeom>
            <a:noFill/>
            <a:ln>
              <a:noFill/>
            </a:ln>
          </p:spPr>
          <p:txBody>
            <a:bodyPr tIns="0" bIns="0" numCol="2"/>
            <a:lstStyle/>
            <a:p>
              <a:pPr marL="171450" indent="-171450">
                <a:buClr>
                  <a:srgbClr val="FF0000"/>
                </a:buClr>
                <a:buSzPct val="80000"/>
                <a:buFont typeface="Wingdings" charset="2"/>
                <a:buChar char="u"/>
                <a:defRPr/>
              </a:pPr>
              <a:r>
                <a:rPr lang="en-US" dirty="0">
                  <a:latin typeface="Calibri"/>
                  <a:cs typeface="Calibri"/>
                </a:rPr>
                <a:t> </a:t>
              </a:r>
            </a:p>
            <a:p>
              <a:pPr>
                <a:buClr>
                  <a:srgbClr val="45D60A"/>
                </a:buClr>
                <a:buSzPct val="80000"/>
                <a:defRPr/>
              </a:pPr>
              <a:endParaRPr lang="en-US" dirty="0">
                <a:latin typeface="Calibri"/>
                <a:cs typeface="Calibri"/>
              </a:endParaRPr>
            </a:p>
          </p:txBody>
        </p:sp>
        <p:sp>
          <p:nvSpPr>
            <p:cNvPr id="28" name="TextBox 27"/>
            <p:cNvSpPr txBox="1"/>
            <p:nvPr/>
          </p:nvSpPr>
          <p:spPr>
            <a:xfrm>
              <a:off x="4826000" y="3562350"/>
              <a:ext cx="304800" cy="228600"/>
            </a:xfrm>
            <a:prstGeom prst="roundRect">
              <a:avLst>
                <a:gd name="adj" fmla="val 5760"/>
              </a:avLst>
            </a:prstGeom>
            <a:noFill/>
            <a:ln>
              <a:noFill/>
            </a:ln>
          </p:spPr>
          <p:txBody>
            <a:bodyPr tIns="0" bIns="0" numCol="2"/>
            <a:lstStyle/>
            <a:p>
              <a:pPr marL="171450" indent="-171450">
                <a:buClr>
                  <a:srgbClr val="9D2FFF"/>
                </a:buClr>
                <a:buSzPct val="80000"/>
                <a:buFont typeface="Wingdings" charset="2"/>
                <a:buChar char="u"/>
                <a:defRPr/>
              </a:pPr>
              <a:r>
                <a:rPr lang="en-US" dirty="0">
                  <a:latin typeface="Calibri"/>
                  <a:cs typeface="Calibri"/>
                </a:rPr>
                <a:t> </a:t>
              </a:r>
            </a:p>
            <a:p>
              <a:pPr>
                <a:buClr>
                  <a:srgbClr val="9D2FFF"/>
                </a:buClr>
                <a:buSzPct val="80000"/>
                <a:defRPr/>
              </a:pPr>
              <a:endParaRPr lang="en-US" dirty="0">
                <a:latin typeface="Calibri"/>
                <a:cs typeface="Calibri"/>
              </a:endParaRPr>
            </a:p>
          </p:txBody>
        </p:sp>
      </p:grpSp>
      <p:grpSp>
        <p:nvGrpSpPr>
          <p:cNvPr id="32" name="Group 6"/>
          <p:cNvGrpSpPr>
            <a:grpSpLocks/>
          </p:cNvGrpSpPr>
          <p:nvPr/>
        </p:nvGrpSpPr>
        <p:grpSpPr bwMode="auto">
          <a:xfrm>
            <a:off x="8993188" y="2278590"/>
            <a:ext cx="304800" cy="374650"/>
            <a:chOff x="7076440" y="2049780"/>
            <a:chExt cx="304800" cy="374650"/>
          </a:xfrm>
        </p:grpSpPr>
        <p:sp>
          <p:nvSpPr>
            <p:cNvPr id="33" name="TextBox 32"/>
            <p:cNvSpPr txBox="1"/>
            <p:nvPr/>
          </p:nvSpPr>
          <p:spPr>
            <a:xfrm>
              <a:off x="7076440" y="2049780"/>
              <a:ext cx="304800" cy="228600"/>
            </a:xfrm>
            <a:prstGeom prst="roundRect">
              <a:avLst>
                <a:gd name="adj" fmla="val 5760"/>
              </a:avLst>
            </a:prstGeom>
            <a:noFill/>
            <a:ln>
              <a:noFill/>
            </a:ln>
          </p:spPr>
          <p:txBody>
            <a:bodyPr tIns="0" bIns="0" numCol="2"/>
            <a:lstStyle/>
            <a:p>
              <a:pPr marL="171450" indent="-171450">
                <a:buClr>
                  <a:srgbClr val="FF0000"/>
                </a:buClr>
                <a:buSzPct val="80000"/>
                <a:buFont typeface="Wingdings" charset="2"/>
                <a:buChar char="u"/>
                <a:defRPr/>
              </a:pPr>
              <a:r>
                <a:rPr lang="en-US" dirty="0">
                  <a:latin typeface="Calibri"/>
                  <a:cs typeface="Calibri"/>
                </a:rPr>
                <a:t> </a:t>
              </a:r>
            </a:p>
            <a:p>
              <a:pPr>
                <a:buClr>
                  <a:srgbClr val="45D60A"/>
                </a:buClr>
                <a:buSzPct val="80000"/>
                <a:defRPr/>
              </a:pPr>
              <a:endParaRPr lang="en-US" dirty="0">
                <a:latin typeface="Calibri"/>
                <a:cs typeface="Calibri"/>
              </a:endParaRPr>
            </a:p>
          </p:txBody>
        </p:sp>
        <p:sp>
          <p:nvSpPr>
            <p:cNvPr id="34" name="TextBox 33"/>
            <p:cNvSpPr txBox="1"/>
            <p:nvPr/>
          </p:nvSpPr>
          <p:spPr>
            <a:xfrm>
              <a:off x="7076440" y="2195830"/>
              <a:ext cx="304800" cy="228600"/>
            </a:xfrm>
            <a:prstGeom prst="roundRect">
              <a:avLst>
                <a:gd name="adj" fmla="val 5760"/>
              </a:avLst>
            </a:prstGeom>
            <a:noFill/>
            <a:ln>
              <a:noFill/>
            </a:ln>
          </p:spPr>
          <p:txBody>
            <a:bodyPr tIns="0" bIns="0" numCol="2"/>
            <a:lstStyle/>
            <a:p>
              <a:pPr marL="171450" indent="-171450">
                <a:buClr>
                  <a:srgbClr val="9D2FFF"/>
                </a:buClr>
                <a:buSzPct val="80000"/>
                <a:buFont typeface="Wingdings" charset="2"/>
                <a:buChar char="u"/>
                <a:defRPr/>
              </a:pPr>
              <a:r>
                <a:rPr lang="en-US" dirty="0">
                  <a:latin typeface="Calibri"/>
                  <a:cs typeface="Calibri"/>
                </a:rPr>
                <a:t> </a:t>
              </a:r>
            </a:p>
            <a:p>
              <a:pPr>
                <a:buClr>
                  <a:srgbClr val="9D2FFF"/>
                </a:buClr>
                <a:buSzPct val="80000"/>
                <a:defRPr/>
              </a:pPr>
              <a:endParaRPr lang="en-US" dirty="0">
                <a:latin typeface="Calibri"/>
                <a:cs typeface="Calibri"/>
              </a:endParaRPr>
            </a:p>
          </p:txBody>
        </p:sp>
      </p:grpSp>
      <p:sp>
        <p:nvSpPr>
          <p:cNvPr id="35" name="TextBox 34"/>
          <p:cNvSpPr txBox="1"/>
          <p:nvPr/>
        </p:nvSpPr>
        <p:spPr>
          <a:xfrm>
            <a:off x="3855705" y="1576275"/>
            <a:ext cx="311150" cy="279400"/>
          </a:xfrm>
          <a:prstGeom prst="roundRect">
            <a:avLst>
              <a:gd name="adj" fmla="val 5760"/>
            </a:avLst>
          </a:prstGeom>
          <a:noFill/>
          <a:ln>
            <a:noFill/>
          </a:ln>
        </p:spPr>
        <p:txBody>
          <a:bodyPr tIns="0" bIns="0" numCol="2"/>
          <a:lstStyle/>
          <a:p>
            <a:pPr marL="171450" indent="-171450">
              <a:buClr>
                <a:srgbClr val="45D60A"/>
              </a:buClr>
              <a:buSzPct val="80000"/>
              <a:buFont typeface="Wingdings" charset="2"/>
              <a:buChar char="u"/>
              <a:defRPr/>
            </a:pPr>
            <a:r>
              <a:rPr lang="en-US" dirty="0">
                <a:latin typeface="Calibri"/>
                <a:cs typeface="Calibri"/>
              </a:rPr>
              <a:t> </a:t>
            </a:r>
          </a:p>
          <a:p>
            <a:pPr>
              <a:buClr>
                <a:srgbClr val="45D60A"/>
              </a:buClr>
              <a:buSzPct val="80000"/>
              <a:defRPr/>
            </a:pPr>
            <a:endParaRPr lang="en-US" dirty="0">
              <a:latin typeface="Calibri"/>
              <a:cs typeface="Calibri"/>
            </a:endParaRPr>
          </a:p>
        </p:txBody>
      </p:sp>
      <p:sp>
        <p:nvSpPr>
          <p:cNvPr id="36" name="TextBox 35"/>
          <p:cNvSpPr txBox="1"/>
          <p:nvPr/>
        </p:nvSpPr>
        <p:spPr>
          <a:xfrm>
            <a:off x="8763000" y="2624664"/>
            <a:ext cx="342900" cy="241300"/>
          </a:xfrm>
          <a:prstGeom prst="roundRect">
            <a:avLst>
              <a:gd name="adj" fmla="val 5760"/>
            </a:avLst>
          </a:prstGeom>
          <a:noFill/>
          <a:ln>
            <a:noFill/>
          </a:ln>
        </p:spPr>
        <p:txBody>
          <a:bodyPr tIns="0" bIns="0" numCol="2"/>
          <a:lstStyle/>
          <a:p>
            <a:pPr>
              <a:buClr>
                <a:schemeClr val="accent5">
                  <a:lumMod val="75000"/>
                </a:schemeClr>
              </a:buClr>
              <a:buSzPct val="80000"/>
              <a:defRPr/>
            </a:pPr>
            <a:r>
              <a:rPr lang="en-US" dirty="0">
                <a:latin typeface="Calibri"/>
                <a:cs typeface="Calibri"/>
              </a:rPr>
              <a:t> </a:t>
            </a:r>
          </a:p>
          <a:p>
            <a:pPr>
              <a:buClr>
                <a:srgbClr val="45D60A"/>
              </a:buClr>
              <a:buSzPct val="80000"/>
              <a:defRPr/>
            </a:pPr>
            <a:endParaRPr lang="en-US" dirty="0">
              <a:latin typeface="Calibri"/>
              <a:cs typeface="Calibri"/>
            </a:endParaRPr>
          </a:p>
        </p:txBody>
      </p:sp>
      <p:grpSp>
        <p:nvGrpSpPr>
          <p:cNvPr id="3" name="Group 2"/>
          <p:cNvGrpSpPr/>
          <p:nvPr/>
        </p:nvGrpSpPr>
        <p:grpSpPr>
          <a:xfrm>
            <a:off x="2700339" y="1187227"/>
            <a:ext cx="958208" cy="874045"/>
            <a:chOff x="7653338" y="2536603"/>
            <a:chExt cx="1116012" cy="1017988"/>
          </a:xfrm>
        </p:grpSpPr>
        <p:sp>
          <p:nvSpPr>
            <p:cNvPr id="40" name="Rounded Rectangle 12"/>
            <p:cNvSpPr>
              <a:spLocks noChangeArrowheads="1"/>
            </p:cNvSpPr>
            <p:nvPr/>
          </p:nvSpPr>
          <p:spPr bwMode="auto">
            <a:xfrm>
              <a:off x="7664057" y="2536603"/>
              <a:ext cx="1095765" cy="1017988"/>
            </a:xfrm>
            <a:prstGeom prst="roundRect">
              <a:avLst>
                <a:gd name="adj" fmla="val 14060"/>
              </a:avLst>
            </a:prstGeom>
            <a:gradFill rotWithShape="1">
              <a:gsLst>
                <a:gs pos="0">
                  <a:schemeClr val="bg1"/>
                </a:gs>
                <a:gs pos="100000">
                  <a:srgbClr val="67C1EF"/>
                </a:gs>
              </a:gsLst>
              <a:lin ang="5400000"/>
            </a:gradFill>
            <a:ln w="6350">
              <a:solidFill>
                <a:srgbClr val="1478AD"/>
              </a:solidFill>
              <a:round/>
              <a:headEnd/>
              <a:tailEnd/>
            </a:ln>
            <a:extLst/>
          </p:spPr>
          <p:txBody>
            <a:bodyPr/>
            <a:lstStyle/>
            <a:p>
              <a:endParaRPr lang="en-US">
                <a:latin typeface="Calibri" charset="0"/>
              </a:endParaRPr>
            </a:p>
          </p:txBody>
        </p:sp>
        <p:pic>
          <p:nvPicPr>
            <p:cNvPr id="39" name="Picture 22"/>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bwMode="auto">
            <a:xfrm>
              <a:off x="7653338" y="2599828"/>
              <a:ext cx="1116012" cy="8926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43" name="TextBox 42"/>
          <p:cNvSpPr txBox="1"/>
          <p:nvPr/>
        </p:nvSpPr>
        <p:spPr>
          <a:xfrm>
            <a:off x="6954520" y="2887554"/>
            <a:ext cx="304800" cy="228600"/>
          </a:xfrm>
          <a:prstGeom prst="roundRect">
            <a:avLst>
              <a:gd name="adj" fmla="val 5760"/>
            </a:avLst>
          </a:prstGeom>
          <a:noFill/>
          <a:ln>
            <a:noFill/>
          </a:ln>
        </p:spPr>
        <p:txBody>
          <a:bodyPr tIns="0" bIns="0" numCol="2"/>
          <a:lstStyle/>
          <a:p>
            <a:pPr>
              <a:buClr>
                <a:srgbClr val="45D60A"/>
              </a:buClr>
              <a:buSzPct val="80000"/>
              <a:defRPr/>
            </a:pPr>
            <a:r>
              <a:rPr lang="en-US" dirty="0">
                <a:latin typeface="Calibri"/>
                <a:cs typeface="Calibri"/>
              </a:rPr>
              <a:t> </a:t>
            </a:r>
          </a:p>
        </p:txBody>
      </p:sp>
      <p:sp>
        <p:nvSpPr>
          <p:cNvPr id="44" name="TextBox 43"/>
          <p:cNvSpPr txBox="1"/>
          <p:nvPr/>
        </p:nvSpPr>
        <p:spPr>
          <a:xfrm>
            <a:off x="8437558" y="3407301"/>
            <a:ext cx="244474" cy="220136"/>
          </a:xfrm>
          <a:prstGeom prst="roundRect">
            <a:avLst>
              <a:gd name="adj" fmla="val 5760"/>
            </a:avLst>
          </a:prstGeom>
          <a:noFill/>
          <a:ln>
            <a:noFill/>
          </a:ln>
        </p:spPr>
        <p:txBody>
          <a:bodyPr tIns="0" bIns="0" numCol="2"/>
          <a:lstStyle/>
          <a:p>
            <a:pPr marL="171450" indent="-171450">
              <a:buSzPct val="80000"/>
              <a:buFont typeface="Wingdings" charset="2"/>
              <a:buChar char="u"/>
              <a:defRPr/>
            </a:pPr>
            <a:r>
              <a:rPr lang="en-US" dirty="0">
                <a:solidFill>
                  <a:srgbClr val="008000"/>
                </a:solidFill>
                <a:latin typeface="Calibri"/>
                <a:cs typeface="Calibri"/>
              </a:rPr>
              <a:t> </a:t>
            </a:r>
          </a:p>
          <a:p>
            <a:pPr>
              <a:buSzPct val="80000"/>
              <a:defRPr/>
            </a:pPr>
            <a:endParaRPr lang="en-US" dirty="0">
              <a:solidFill>
                <a:srgbClr val="008000"/>
              </a:solidFill>
              <a:latin typeface="Calibri"/>
              <a:cs typeface="Calibri"/>
            </a:endParaRPr>
          </a:p>
        </p:txBody>
      </p:sp>
      <p:sp>
        <p:nvSpPr>
          <p:cNvPr id="45" name="TextBox 44"/>
          <p:cNvSpPr txBox="1"/>
          <p:nvPr/>
        </p:nvSpPr>
        <p:spPr>
          <a:xfrm>
            <a:off x="8977312" y="3461272"/>
            <a:ext cx="266700" cy="304800"/>
          </a:xfrm>
          <a:prstGeom prst="roundRect">
            <a:avLst>
              <a:gd name="adj" fmla="val 5760"/>
            </a:avLst>
          </a:prstGeom>
          <a:noFill/>
          <a:ln>
            <a:noFill/>
          </a:ln>
        </p:spPr>
        <p:txBody>
          <a:bodyPr tIns="0" bIns="0" numCol="2"/>
          <a:lstStyle/>
          <a:p>
            <a:pPr marL="171450" indent="-171450">
              <a:buClr>
                <a:srgbClr val="1478AD"/>
              </a:buClr>
              <a:buSzPct val="80000"/>
              <a:buFont typeface="Wingdings" charset="2"/>
              <a:buChar char="u"/>
              <a:defRPr/>
            </a:pPr>
            <a:r>
              <a:rPr lang="en-US" dirty="0">
                <a:solidFill>
                  <a:srgbClr val="008000"/>
                </a:solidFill>
                <a:latin typeface="Calibri"/>
                <a:cs typeface="Calibri"/>
              </a:rPr>
              <a:t> </a:t>
            </a:r>
          </a:p>
          <a:p>
            <a:pPr>
              <a:buSzPct val="80000"/>
              <a:defRPr/>
            </a:pPr>
            <a:endParaRPr lang="en-US" dirty="0">
              <a:solidFill>
                <a:srgbClr val="008000"/>
              </a:solidFill>
              <a:latin typeface="Calibri"/>
              <a:cs typeface="Calibri"/>
            </a:endParaRPr>
          </a:p>
        </p:txBody>
      </p:sp>
      <p:sp>
        <p:nvSpPr>
          <p:cNvPr id="46" name="TextBox 45"/>
          <p:cNvSpPr txBox="1"/>
          <p:nvPr/>
        </p:nvSpPr>
        <p:spPr>
          <a:xfrm>
            <a:off x="4302442" y="3154890"/>
            <a:ext cx="304800" cy="304800"/>
          </a:xfrm>
          <a:prstGeom prst="roundRect">
            <a:avLst>
              <a:gd name="adj" fmla="val 5760"/>
            </a:avLst>
          </a:prstGeom>
          <a:noFill/>
          <a:ln>
            <a:noFill/>
          </a:ln>
        </p:spPr>
        <p:txBody>
          <a:bodyPr tIns="0" bIns="0" numCol="2"/>
          <a:lstStyle/>
          <a:p>
            <a:pPr marL="171450" indent="-171450">
              <a:buSzPct val="80000"/>
              <a:buFont typeface="Wingdings" charset="2"/>
              <a:buChar char="u"/>
              <a:defRPr/>
            </a:pPr>
            <a:r>
              <a:rPr lang="en-US" dirty="0">
                <a:solidFill>
                  <a:srgbClr val="008000"/>
                </a:solidFill>
                <a:latin typeface="Calibri"/>
                <a:cs typeface="Calibri"/>
              </a:rPr>
              <a:t> </a:t>
            </a:r>
          </a:p>
          <a:p>
            <a:pPr>
              <a:buSzPct val="80000"/>
              <a:defRPr/>
            </a:pPr>
            <a:endParaRPr lang="en-US" dirty="0">
              <a:solidFill>
                <a:srgbClr val="008000"/>
              </a:solidFill>
              <a:latin typeface="Calibri"/>
              <a:cs typeface="Calibri"/>
            </a:endParaRPr>
          </a:p>
        </p:txBody>
      </p:sp>
      <p:sp>
        <p:nvSpPr>
          <p:cNvPr id="47" name="TextBox 46"/>
          <p:cNvSpPr txBox="1"/>
          <p:nvPr/>
        </p:nvSpPr>
        <p:spPr>
          <a:xfrm>
            <a:off x="3596954" y="3947372"/>
            <a:ext cx="304800" cy="304800"/>
          </a:xfrm>
          <a:prstGeom prst="roundRect">
            <a:avLst>
              <a:gd name="adj" fmla="val 5760"/>
            </a:avLst>
          </a:prstGeom>
          <a:noFill/>
          <a:ln>
            <a:noFill/>
          </a:ln>
        </p:spPr>
        <p:txBody>
          <a:bodyPr tIns="0" bIns="0" numCol="2"/>
          <a:lstStyle/>
          <a:p>
            <a:pPr marL="171450" indent="-171450">
              <a:buSzPct val="80000"/>
              <a:buFont typeface="Wingdings" charset="2"/>
              <a:buChar char="u"/>
              <a:defRPr/>
            </a:pPr>
            <a:r>
              <a:rPr lang="en-US" dirty="0">
                <a:solidFill>
                  <a:srgbClr val="008000"/>
                </a:solidFill>
                <a:latin typeface="Calibri"/>
                <a:cs typeface="Calibri"/>
              </a:rPr>
              <a:t> </a:t>
            </a:r>
          </a:p>
          <a:p>
            <a:pPr>
              <a:buSzPct val="80000"/>
              <a:defRPr/>
            </a:pPr>
            <a:endParaRPr lang="en-US" dirty="0">
              <a:solidFill>
                <a:srgbClr val="008000"/>
              </a:solidFill>
              <a:latin typeface="Calibri"/>
              <a:cs typeface="Calibri"/>
            </a:endParaRPr>
          </a:p>
        </p:txBody>
      </p:sp>
      <p:sp>
        <p:nvSpPr>
          <p:cNvPr id="48" name="TextBox 47"/>
          <p:cNvSpPr txBox="1"/>
          <p:nvPr/>
        </p:nvSpPr>
        <p:spPr>
          <a:xfrm>
            <a:off x="4861241" y="3204105"/>
            <a:ext cx="304800" cy="304800"/>
          </a:xfrm>
          <a:prstGeom prst="roundRect">
            <a:avLst>
              <a:gd name="adj" fmla="val 5760"/>
            </a:avLst>
          </a:prstGeom>
          <a:noFill/>
          <a:ln>
            <a:noFill/>
          </a:ln>
        </p:spPr>
        <p:txBody>
          <a:bodyPr tIns="0" bIns="0" numCol="2"/>
          <a:lstStyle/>
          <a:p>
            <a:pPr marL="171450" indent="-171450">
              <a:buSzPct val="80000"/>
              <a:buFont typeface="Wingdings" charset="2"/>
              <a:buChar char="u"/>
              <a:defRPr/>
            </a:pPr>
            <a:r>
              <a:rPr lang="en-US" dirty="0">
                <a:solidFill>
                  <a:srgbClr val="008000"/>
                </a:solidFill>
                <a:latin typeface="Calibri"/>
                <a:cs typeface="Calibri"/>
              </a:rPr>
              <a:t> </a:t>
            </a:r>
          </a:p>
          <a:p>
            <a:pPr>
              <a:buSzPct val="80000"/>
              <a:defRPr/>
            </a:pPr>
            <a:endParaRPr lang="en-US" dirty="0">
              <a:solidFill>
                <a:srgbClr val="008000"/>
              </a:solidFill>
              <a:latin typeface="Calibri"/>
              <a:cs typeface="Calibri"/>
            </a:endParaRPr>
          </a:p>
        </p:txBody>
      </p:sp>
      <p:sp>
        <p:nvSpPr>
          <p:cNvPr id="49" name="TextBox 48"/>
          <p:cNvSpPr txBox="1"/>
          <p:nvPr/>
        </p:nvSpPr>
        <p:spPr>
          <a:xfrm>
            <a:off x="2855596" y="3722686"/>
            <a:ext cx="279718" cy="253256"/>
          </a:xfrm>
          <a:prstGeom prst="roundRect">
            <a:avLst>
              <a:gd name="adj" fmla="val 5760"/>
            </a:avLst>
          </a:prstGeom>
          <a:noFill/>
          <a:ln>
            <a:noFill/>
          </a:ln>
        </p:spPr>
        <p:txBody>
          <a:bodyPr tIns="0" bIns="0" numCol="2"/>
          <a:lstStyle/>
          <a:p>
            <a:pPr marL="171450" indent="-171450">
              <a:buSzPct val="80000"/>
              <a:buFont typeface="Wingdings" charset="2"/>
              <a:buChar char="u"/>
              <a:defRPr/>
            </a:pPr>
            <a:r>
              <a:rPr lang="en-US" dirty="0">
                <a:solidFill>
                  <a:srgbClr val="008000"/>
                </a:solidFill>
                <a:latin typeface="Calibri"/>
                <a:cs typeface="Calibri"/>
              </a:rPr>
              <a:t> </a:t>
            </a:r>
          </a:p>
          <a:p>
            <a:pPr>
              <a:buSzPct val="80000"/>
              <a:defRPr/>
            </a:pPr>
            <a:endParaRPr lang="en-US" dirty="0">
              <a:solidFill>
                <a:srgbClr val="008000"/>
              </a:solidFill>
              <a:latin typeface="Calibri"/>
              <a:cs typeface="Calibri"/>
            </a:endParaRPr>
          </a:p>
        </p:txBody>
      </p:sp>
      <p:sp>
        <p:nvSpPr>
          <p:cNvPr id="52" name="TextBox 51"/>
          <p:cNvSpPr txBox="1"/>
          <p:nvPr/>
        </p:nvSpPr>
        <p:spPr>
          <a:xfrm>
            <a:off x="5951537" y="4902092"/>
            <a:ext cx="304800" cy="228600"/>
          </a:xfrm>
          <a:prstGeom prst="roundRect">
            <a:avLst>
              <a:gd name="adj" fmla="val 5760"/>
            </a:avLst>
          </a:prstGeom>
          <a:noFill/>
          <a:ln>
            <a:noFill/>
          </a:ln>
        </p:spPr>
        <p:txBody>
          <a:bodyPr tIns="0" bIns="0" numCol="2"/>
          <a:lstStyle/>
          <a:p>
            <a:pPr marL="285750" indent="-285750">
              <a:buClr>
                <a:srgbClr val="FFD167"/>
              </a:buClr>
              <a:buSzPct val="81000"/>
              <a:buFont typeface="Wingdings" charset="2"/>
              <a:buChar char="u"/>
              <a:defRPr/>
            </a:pPr>
            <a:r>
              <a:rPr lang="en-US" dirty="0">
                <a:latin typeface="Calibri"/>
                <a:cs typeface="Calibri"/>
              </a:rPr>
              <a:t> </a:t>
            </a:r>
          </a:p>
          <a:p>
            <a:pPr>
              <a:buClr>
                <a:srgbClr val="FFD167"/>
              </a:buClr>
              <a:buSzPct val="80000"/>
              <a:defRPr/>
            </a:pPr>
            <a:endParaRPr lang="en-US" dirty="0">
              <a:latin typeface="Calibri"/>
              <a:cs typeface="Calibri"/>
            </a:endParaRPr>
          </a:p>
        </p:txBody>
      </p:sp>
      <p:grpSp>
        <p:nvGrpSpPr>
          <p:cNvPr id="53" name="Group 7"/>
          <p:cNvGrpSpPr>
            <a:grpSpLocks/>
          </p:cNvGrpSpPr>
          <p:nvPr/>
        </p:nvGrpSpPr>
        <p:grpSpPr bwMode="auto">
          <a:xfrm>
            <a:off x="6294435" y="3753694"/>
            <a:ext cx="441330" cy="225870"/>
            <a:chOff x="1329691" y="4526280"/>
            <a:chExt cx="471681" cy="308718"/>
          </a:xfrm>
        </p:grpSpPr>
        <p:sp>
          <p:nvSpPr>
            <p:cNvPr id="54" name="TextBox 53"/>
            <p:cNvSpPr txBox="1"/>
            <p:nvPr/>
          </p:nvSpPr>
          <p:spPr>
            <a:xfrm>
              <a:off x="1329691" y="4526280"/>
              <a:ext cx="266700" cy="304800"/>
            </a:xfrm>
            <a:prstGeom prst="roundRect">
              <a:avLst>
                <a:gd name="adj" fmla="val 5760"/>
              </a:avLst>
            </a:prstGeom>
            <a:noFill/>
            <a:ln>
              <a:noFill/>
            </a:ln>
          </p:spPr>
          <p:txBody>
            <a:bodyPr tIns="0" bIns="0" numCol="2"/>
            <a:lstStyle/>
            <a:p>
              <a:pPr marL="171450" indent="-171450">
                <a:buClr>
                  <a:srgbClr val="1478AD"/>
                </a:buClr>
                <a:buSzPct val="80000"/>
                <a:buFont typeface="Wingdings" charset="2"/>
                <a:buChar char="u"/>
                <a:defRPr/>
              </a:pPr>
              <a:r>
                <a:rPr lang="en-US" dirty="0">
                  <a:solidFill>
                    <a:srgbClr val="008000"/>
                  </a:solidFill>
                  <a:latin typeface="Calibri"/>
                  <a:cs typeface="Calibri"/>
                </a:rPr>
                <a:t> </a:t>
              </a:r>
            </a:p>
            <a:p>
              <a:pPr>
                <a:buSzPct val="80000"/>
                <a:defRPr/>
              </a:pPr>
              <a:endParaRPr lang="en-US" dirty="0">
                <a:solidFill>
                  <a:srgbClr val="008000"/>
                </a:solidFill>
                <a:latin typeface="Calibri"/>
                <a:cs typeface="Calibri"/>
              </a:endParaRPr>
            </a:p>
          </p:txBody>
        </p:sp>
        <p:sp>
          <p:nvSpPr>
            <p:cNvPr id="55" name="TextBox 54"/>
            <p:cNvSpPr txBox="1"/>
            <p:nvPr/>
          </p:nvSpPr>
          <p:spPr>
            <a:xfrm>
              <a:off x="1534672" y="4530199"/>
              <a:ext cx="266700" cy="304799"/>
            </a:xfrm>
            <a:prstGeom prst="roundRect">
              <a:avLst>
                <a:gd name="adj" fmla="val 5760"/>
              </a:avLst>
            </a:prstGeom>
            <a:noFill/>
            <a:ln>
              <a:noFill/>
            </a:ln>
          </p:spPr>
          <p:txBody>
            <a:bodyPr tIns="0" bIns="0" numCol="2"/>
            <a:lstStyle/>
            <a:p>
              <a:pPr marL="171450" indent="-171450">
                <a:buClr>
                  <a:srgbClr val="CA0000"/>
                </a:buClr>
                <a:buSzPct val="80000"/>
                <a:buFont typeface="Wingdings" charset="2"/>
                <a:buChar char="u"/>
                <a:defRPr/>
              </a:pPr>
              <a:r>
                <a:rPr lang="en-US" dirty="0">
                  <a:solidFill>
                    <a:srgbClr val="008000"/>
                  </a:solidFill>
                  <a:latin typeface="Calibri"/>
                  <a:cs typeface="Calibri"/>
                </a:rPr>
                <a:t> </a:t>
              </a:r>
            </a:p>
            <a:p>
              <a:pPr>
                <a:buSzPct val="80000"/>
                <a:defRPr/>
              </a:pPr>
              <a:endParaRPr lang="en-US" dirty="0">
                <a:solidFill>
                  <a:srgbClr val="008000"/>
                </a:solidFill>
                <a:latin typeface="Calibri"/>
                <a:cs typeface="Calibri"/>
              </a:endParaRPr>
            </a:p>
          </p:txBody>
        </p:sp>
      </p:grpSp>
      <p:sp>
        <p:nvSpPr>
          <p:cNvPr id="56" name="TextBox 55"/>
          <p:cNvSpPr txBox="1"/>
          <p:nvPr/>
        </p:nvSpPr>
        <p:spPr>
          <a:xfrm>
            <a:off x="9648821" y="3141556"/>
            <a:ext cx="304800" cy="228600"/>
          </a:xfrm>
          <a:prstGeom prst="roundRect">
            <a:avLst>
              <a:gd name="adj" fmla="val 5760"/>
            </a:avLst>
          </a:prstGeom>
          <a:noFill/>
          <a:ln>
            <a:noFill/>
          </a:ln>
        </p:spPr>
        <p:txBody>
          <a:bodyPr tIns="0" bIns="0" numCol="2"/>
          <a:lstStyle/>
          <a:p>
            <a:pPr marL="285750" indent="-285750">
              <a:buClr>
                <a:srgbClr val="FFD167"/>
              </a:buClr>
              <a:buSzPct val="81000"/>
              <a:buFont typeface="Wingdings" charset="2"/>
              <a:buChar char="u"/>
              <a:defRPr/>
            </a:pPr>
            <a:r>
              <a:rPr lang="en-US" dirty="0">
                <a:latin typeface="Calibri"/>
                <a:cs typeface="Calibri"/>
              </a:rPr>
              <a:t> </a:t>
            </a:r>
          </a:p>
          <a:p>
            <a:pPr>
              <a:buClr>
                <a:srgbClr val="FFD167"/>
              </a:buClr>
              <a:buSzPct val="80000"/>
              <a:defRPr/>
            </a:pPr>
            <a:endParaRPr lang="en-US" dirty="0">
              <a:latin typeface="Calibri"/>
              <a:cs typeface="Calibri"/>
            </a:endParaRPr>
          </a:p>
        </p:txBody>
      </p:sp>
      <p:sp>
        <p:nvSpPr>
          <p:cNvPr id="57" name="TextBox 56"/>
          <p:cNvSpPr txBox="1"/>
          <p:nvPr/>
        </p:nvSpPr>
        <p:spPr>
          <a:xfrm>
            <a:off x="7146925" y="4005154"/>
            <a:ext cx="304800" cy="228600"/>
          </a:xfrm>
          <a:prstGeom prst="roundRect">
            <a:avLst>
              <a:gd name="adj" fmla="val 5760"/>
            </a:avLst>
          </a:prstGeom>
          <a:noFill/>
          <a:ln>
            <a:noFill/>
          </a:ln>
        </p:spPr>
        <p:txBody>
          <a:bodyPr tIns="0" bIns="0" numCol="2"/>
          <a:lstStyle/>
          <a:p>
            <a:pPr marL="285750" indent="-285750">
              <a:buClr>
                <a:srgbClr val="FFD167"/>
              </a:buClr>
              <a:buSzPct val="81000"/>
              <a:buFont typeface="Wingdings" charset="2"/>
              <a:buChar char="u"/>
              <a:defRPr/>
            </a:pPr>
            <a:r>
              <a:rPr lang="en-US" dirty="0">
                <a:latin typeface="Calibri"/>
                <a:cs typeface="Calibri"/>
              </a:rPr>
              <a:t> </a:t>
            </a:r>
          </a:p>
          <a:p>
            <a:pPr>
              <a:buClr>
                <a:srgbClr val="FFD167"/>
              </a:buClr>
              <a:buSzPct val="80000"/>
              <a:defRPr/>
            </a:pPr>
            <a:endParaRPr lang="en-US" dirty="0">
              <a:latin typeface="Calibri"/>
              <a:cs typeface="Calibri"/>
            </a:endParaRPr>
          </a:p>
        </p:txBody>
      </p:sp>
      <p:sp>
        <p:nvSpPr>
          <p:cNvPr id="65" name="Rounded Rectangle 18"/>
          <p:cNvSpPr>
            <a:spLocks noChangeArrowheads="1"/>
          </p:cNvSpPr>
          <p:nvPr/>
        </p:nvSpPr>
        <p:spPr bwMode="auto">
          <a:xfrm>
            <a:off x="8710613" y="3889903"/>
            <a:ext cx="799593" cy="713051"/>
          </a:xfrm>
          <a:prstGeom prst="roundRect">
            <a:avLst>
              <a:gd name="adj" fmla="val 14060"/>
            </a:avLst>
          </a:prstGeom>
          <a:gradFill rotWithShape="1">
            <a:gsLst>
              <a:gs pos="0">
                <a:schemeClr val="bg1"/>
              </a:gs>
              <a:gs pos="100000">
                <a:srgbClr val="67C1EF"/>
              </a:gs>
            </a:gsLst>
            <a:lin ang="5400000"/>
          </a:gradFill>
          <a:ln w="6350">
            <a:solidFill>
              <a:srgbClr val="1478AD"/>
            </a:solidFill>
            <a:round/>
            <a:headEnd/>
            <a:tailEnd/>
          </a:ln>
        </p:spPr>
        <p:txBody>
          <a:bodyPr/>
          <a:lstStyle/>
          <a:p>
            <a:endParaRPr lang="en-US">
              <a:latin typeface="Calibri" charset="0"/>
            </a:endParaRPr>
          </a:p>
        </p:txBody>
      </p:sp>
      <p:pic>
        <p:nvPicPr>
          <p:cNvPr id="67" name="Picture 66"/>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9583736" y="3890625"/>
            <a:ext cx="838598" cy="702746"/>
          </a:xfrm>
          <a:prstGeom prst="roundRect">
            <a:avLst>
              <a:gd name="adj" fmla="val 12627"/>
            </a:avLst>
          </a:prstGeom>
          <a:ln>
            <a:solidFill>
              <a:schemeClr val="accent1">
                <a:lumMod val="50000"/>
              </a:schemeClr>
            </a:solidFill>
          </a:ln>
        </p:spPr>
      </p:pic>
      <p:pic>
        <p:nvPicPr>
          <p:cNvPr id="68" name="Picture 67"/>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813676" y="4674849"/>
            <a:ext cx="833722" cy="746626"/>
          </a:xfrm>
          <a:prstGeom prst="roundRect">
            <a:avLst>
              <a:gd name="adj" fmla="val 10640"/>
            </a:avLst>
          </a:prstGeom>
          <a:ln>
            <a:solidFill>
              <a:schemeClr val="accent1">
                <a:lumMod val="50000"/>
              </a:schemeClr>
            </a:solidFill>
          </a:ln>
        </p:spPr>
      </p:pic>
      <p:grpSp>
        <p:nvGrpSpPr>
          <p:cNvPr id="6" name="Group 38"/>
          <p:cNvGrpSpPr>
            <a:grpSpLocks/>
          </p:cNvGrpSpPr>
          <p:nvPr/>
        </p:nvGrpSpPr>
        <p:grpSpPr bwMode="auto">
          <a:xfrm>
            <a:off x="1670050" y="1103839"/>
            <a:ext cx="1104378" cy="948509"/>
            <a:chOff x="366228" y="2290329"/>
            <a:chExt cx="1803900" cy="1583171"/>
          </a:xfrm>
        </p:grpSpPr>
        <p:sp>
          <p:nvSpPr>
            <p:cNvPr id="7" name="Rounded Rectangle 18"/>
            <p:cNvSpPr>
              <a:spLocks noChangeArrowheads="1"/>
            </p:cNvSpPr>
            <p:nvPr/>
          </p:nvSpPr>
          <p:spPr bwMode="auto">
            <a:xfrm>
              <a:off x="482600" y="2400300"/>
              <a:ext cx="1460500" cy="1473200"/>
            </a:xfrm>
            <a:prstGeom prst="roundRect">
              <a:avLst>
                <a:gd name="adj" fmla="val 14060"/>
              </a:avLst>
            </a:prstGeom>
            <a:gradFill rotWithShape="1">
              <a:gsLst>
                <a:gs pos="0">
                  <a:schemeClr val="bg1"/>
                </a:gs>
                <a:gs pos="100000">
                  <a:srgbClr val="67C1EF"/>
                </a:gs>
              </a:gsLst>
              <a:lin ang="5400000"/>
            </a:gradFill>
            <a:ln w="6350">
              <a:solidFill>
                <a:srgbClr val="1478AD"/>
              </a:solidFill>
              <a:round/>
              <a:headEnd/>
              <a:tailEnd/>
            </a:ln>
          </p:spPr>
          <p:txBody>
            <a:bodyPr/>
            <a:lstStyle/>
            <a:p>
              <a:endParaRPr lang="en-US">
                <a:latin typeface="Calibri" charset="0"/>
              </a:endParaRPr>
            </a:p>
          </p:txBody>
        </p:sp>
        <p:pic>
          <p:nvPicPr>
            <p:cNvPr id="8" name="Picture 10" descr="11A blue nozzle"/>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rot="19714844">
              <a:off x="602326" y="2886112"/>
              <a:ext cx="1567802" cy="7644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1" descr="11B-nozzle"/>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366228" y="2290329"/>
              <a:ext cx="1553900" cy="13285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70" name="Group 7"/>
          <p:cNvGrpSpPr>
            <a:grpSpLocks/>
          </p:cNvGrpSpPr>
          <p:nvPr/>
        </p:nvGrpSpPr>
        <p:grpSpPr bwMode="auto">
          <a:xfrm>
            <a:off x="4429121" y="4455060"/>
            <a:ext cx="441327" cy="228075"/>
            <a:chOff x="1329691" y="4519348"/>
            <a:chExt cx="471677" cy="311732"/>
          </a:xfrm>
        </p:grpSpPr>
        <p:sp>
          <p:nvSpPr>
            <p:cNvPr id="71" name="TextBox 70"/>
            <p:cNvSpPr txBox="1"/>
            <p:nvPr/>
          </p:nvSpPr>
          <p:spPr>
            <a:xfrm>
              <a:off x="1329691" y="4526280"/>
              <a:ext cx="266700" cy="304800"/>
            </a:xfrm>
            <a:prstGeom prst="roundRect">
              <a:avLst>
                <a:gd name="adj" fmla="val 5760"/>
              </a:avLst>
            </a:prstGeom>
            <a:noFill/>
            <a:ln>
              <a:noFill/>
            </a:ln>
          </p:spPr>
          <p:txBody>
            <a:bodyPr tIns="0" bIns="0" numCol="2"/>
            <a:lstStyle/>
            <a:p>
              <a:pPr marL="171450" indent="-171450">
                <a:buClr>
                  <a:srgbClr val="1478AD"/>
                </a:buClr>
                <a:buSzPct val="80000"/>
                <a:buFont typeface="Wingdings" charset="2"/>
                <a:buChar char="u"/>
                <a:defRPr/>
              </a:pPr>
              <a:r>
                <a:rPr lang="en-US" dirty="0">
                  <a:solidFill>
                    <a:srgbClr val="008000"/>
                  </a:solidFill>
                  <a:latin typeface="Calibri"/>
                  <a:cs typeface="Calibri"/>
                </a:rPr>
                <a:t> </a:t>
              </a:r>
            </a:p>
            <a:p>
              <a:pPr>
                <a:buSzPct val="80000"/>
                <a:defRPr/>
              </a:pPr>
              <a:endParaRPr lang="en-US" dirty="0">
                <a:solidFill>
                  <a:srgbClr val="008000"/>
                </a:solidFill>
                <a:latin typeface="Calibri"/>
                <a:cs typeface="Calibri"/>
              </a:endParaRPr>
            </a:p>
          </p:txBody>
        </p:sp>
        <p:sp>
          <p:nvSpPr>
            <p:cNvPr id="72" name="TextBox 71"/>
            <p:cNvSpPr txBox="1"/>
            <p:nvPr/>
          </p:nvSpPr>
          <p:spPr>
            <a:xfrm>
              <a:off x="1534668" y="4519348"/>
              <a:ext cx="266700" cy="304799"/>
            </a:xfrm>
            <a:prstGeom prst="roundRect">
              <a:avLst>
                <a:gd name="adj" fmla="val 5760"/>
              </a:avLst>
            </a:prstGeom>
            <a:noFill/>
            <a:ln>
              <a:noFill/>
            </a:ln>
          </p:spPr>
          <p:txBody>
            <a:bodyPr tIns="0" bIns="0" numCol="2"/>
            <a:lstStyle/>
            <a:p>
              <a:pPr marL="171450" indent="-171450">
                <a:buClr>
                  <a:srgbClr val="CA0000"/>
                </a:buClr>
                <a:buSzPct val="80000"/>
                <a:buFont typeface="Wingdings" charset="2"/>
                <a:buChar char="u"/>
                <a:defRPr/>
              </a:pPr>
              <a:r>
                <a:rPr lang="en-US" dirty="0">
                  <a:solidFill>
                    <a:srgbClr val="008000"/>
                  </a:solidFill>
                  <a:latin typeface="Calibri"/>
                  <a:cs typeface="Calibri"/>
                </a:rPr>
                <a:t> </a:t>
              </a:r>
            </a:p>
            <a:p>
              <a:pPr>
                <a:buSzPct val="80000"/>
                <a:defRPr/>
              </a:pPr>
              <a:endParaRPr lang="en-US" dirty="0">
                <a:solidFill>
                  <a:srgbClr val="008000"/>
                </a:solidFill>
                <a:latin typeface="Calibri"/>
                <a:cs typeface="Calibri"/>
              </a:endParaRPr>
            </a:p>
          </p:txBody>
        </p:sp>
      </p:grpSp>
      <p:sp>
        <p:nvSpPr>
          <p:cNvPr id="73" name="TextBox 72"/>
          <p:cNvSpPr txBox="1"/>
          <p:nvPr/>
        </p:nvSpPr>
        <p:spPr>
          <a:xfrm>
            <a:off x="9993308" y="2921524"/>
            <a:ext cx="266700" cy="304800"/>
          </a:xfrm>
          <a:prstGeom prst="roundRect">
            <a:avLst>
              <a:gd name="adj" fmla="val 5760"/>
            </a:avLst>
          </a:prstGeom>
          <a:noFill/>
          <a:ln>
            <a:noFill/>
          </a:ln>
        </p:spPr>
        <p:txBody>
          <a:bodyPr tIns="0" bIns="0" numCol="2"/>
          <a:lstStyle/>
          <a:p>
            <a:pPr marL="171450" indent="-171450">
              <a:buClr>
                <a:srgbClr val="1478AD"/>
              </a:buClr>
              <a:buSzPct val="80000"/>
              <a:buFont typeface="Wingdings" charset="2"/>
              <a:buChar char="u"/>
              <a:defRPr/>
            </a:pPr>
            <a:r>
              <a:rPr lang="en-US" dirty="0">
                <a:solidFill>
                  <a:srgbClr val="008000"/>
                </a:solidFill>
                <a:latin typeface="Calibri"/>
                <a:cs typeface="Calibri"/>
              </a:rPr>
              <a:t> </a:t>
            </a:r>
          </a:p>
          <a:p>
            <a:pPr>
              <a:buSzPct val="80000"/>
              <a:defRPr/>
            </a:pPr>
            <a:endParaRPr lang="en-US" dirty="0">
              <a:solidFill>
                <a:srgbClr val="008000"/>
              </a:solidFill>
              <a:latin typeface="Calibri"/>
              <a:cs typeface="Calibri"/>
            </a:endParaRPr>
          </a:p>
        </p:txBody>
      </p:sp>
      <p:pic>
        <p:nvPicPr>
          <p:cNvPr id="90" name="Picture 8" descr="BARBED_ILLUSTRATION_10VALVE"/>
          <p:cNvPicPr>
            <a:picLocks noChangeAspect="1" noChangeArrowheads="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l="14493" t="11622" r="18840" b="11496"/>
          <a:stretch/>
        </p:blipFill>
        <p:spPr bwMode="auto">
          <a:xfrm>
            <a:off x="7827963" y="3889903"/>
            <a:ext cx="763986" cy="694269"/>
          </a:xfrm>
          <a:prstGeom prst="roundRect">
            <a:avLst>
              <a:gd name="adj" fmla="val 8594"/>
            </a:avLst>
          </a:prstGeom>
          <a:solidFill>
            <a:srgbClr val="FFFFFF">
              <a:shade val="85000"/>
            </a:srgbClr>
          </a:solidFill>
          <a:ln>
            <a:noFill/>
          </a:ln>
          <a:effectLst>
            <a:outerShdw dist="35921" dir="2700000" algn="ctr" rotWithShape="0">
              <a:srgbClr val="CCCCCC"/>
            </a:outerShdw>
          </a:effectLst>
          <a:extLst>
            <a:ext uri="{91240B29-F687-4F45-9708-019B960494DF}">
              <a14:hiddenLine xmlns:a14="http://schemas.microsoft.com/office/drawing/2010/main" w="9525" algn="in">
                <a:solidFill>
                  <a:srgbClr val="000000"/>
                </a:solidFill>
                <a:miter lim="800000"/>
                <a:headEnd/>
                <a:tailEnd/>
              </a14:hiddenLine>
            </a:ext>
          </a:extLst>
        </p:spPr>
      </p:pic>
      <p:pic>
        <p:nvPicPr>
          <p:cNvPr id="22" name="Picture 21"/>
          <p:cNvPicPr>
            <a:picLocks noChangeAspect="1"/>
          </p:cNvPicPr>
          <p:nvPr/>
        </p:nvPicPr>
        <p:blipFill>
          <a:blip r:embed="rId12"/>
          <a:stretch>
            <a:fillRect/>
          </a:stretch>
        </p:blipFill>
        <p:spPr>
          <a:xfrm>
            <a:off x="8736587" y="3923940"/>
            <a:ext cx="764902" cy="660232"/>
          </a:xfrm>
          <a:prstGeom prst="roundRect">
            <a:avLst>
              <a:gd name="adj" fmla="val 8594"/>
            </a:avLst>
          </a:prstGeom>
          <a:solidFill>
            <a:srgbClr val="FFFFFF">
              <a:shade val="85000"/>
            </a:srgbClr>
          </a:solidFill>
          <a:ln>
            <a:noFill/>
          </a:ln>
          <a:effectLst/>
        </p:spPr>
      </p:pic>
      <p:sp>
        <p:nvSpPr>
          <p:cNvPr id="91" name="Rounded Rectangle 18"/>
          <p:cNvSpPr>
            <a:spLocks noChangeArrowheads="1"/>
          </p:cNvSpPr>
          <p:nvPr/>
        </p:nvSpPr>
        <p:spPr bwMode="auto">
          <a:xfrm>
            <a:off x="8682032" y="4670680"/>
            <a:ext cx="1740302" cy="713051"/>
          </a:xfrm>
          <a:prstGeom prst="roundRect">
            <a:avLst>
              <a:gd name="adj" fmla="val 14060"/>
            </a:avLst>
          </a:prstGeom>
          <a:gradFill rotWithShape="1">
            <a:gsLst>
              <a:gs pos="0">
                <a:schemeClr val="bg1"/>
              </a:gs>
              <a:gs pos="100000">
                <a:srgbClr val="67C1EF"/>
              </a:gs>
            </a:gsLst>
            <a:lin ang="5400000"/>
          </a:gradFill>
          <a:ln w="6350">
            <a:solidFill>
              <a:srgbClr val="1478AD"/>
            </a:solidFill>
            <a:round/>
            <a:headEnd/>
            <a:tailEnd/>
          </a:ln>
        </p:spPr>
        <p:txBody>
          <a:bodyPr/>
          <a:lstStyle/>
          <a:p>
            <a:endParaRPr lang="en-US">
              <a:latin typeface="Calibri" charset="0"/>
            </a:endParaRPr>
          </a:p>
        </p:txBody>
      </p:sp>
      <p:pic>
        <p:nvPicPr>
          <p:cNvPr id="92" name="Picture 2"/>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20914158">
            <a:off x="8855779" y="4618209"/>
            <a:ext cx="1455914" cy="83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0016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0129" y="174812"/>
            <a:ext cx="9146383" cy="506506"/>
          </a:xfrm>
        </p:spPr>
        <p:txBody>
          <a:bodyPr/>
          <a:lstStyle/>
          <a:p>
            <a:r>
              <a:rPr lang="en-US" b="1" dirty="0" smtClean="0"/>
              <a:t>Ball Float Overview</a:t>
            </a:r>
            <a:endParaRPr lang="en-US" b="1" dirty="0"/>
          </a:p>
        </p:txBody>
      </p:sp>
      <p:sp>
        <p:nvSpPr>
          <p:cNvPr id="3" name="Content Placeholder 2"/>
          <p:cNvSpPr>
            <a:spLocks noGrp="1"/>
          </p:cNvSpPr>
          <p:nvPr>
            <p:ph idx="1"/>
          </p:nvPr>
        </p:nvSpPr>
        <p:spPr>
          <a:xfrm>
            <a:off x="5038165" y="978982"/>
            <a:ext cx="6777317" cy="3324076"/>
          </a:xfrm>
        </p:spPr>
        <p:txBody>
          <a:bodyPr>
            <a:noAutofit/>
          </a:bodyPr>
          <a:lstStyle/>
          <a:p>
            <a:pPr>
              <a:lnSpc>
                <a:spcPct val="100000"/>
              </a:lnSpc>
            </a:pPr>
            <a:r>
              <a:rPr lang="en-US" sz="1400" dirty="0" smtClean="0"/>
              <a:t>An overfill Indication device installed in the Phase 1 Vapor Recovery Extractor fitting</a:t>
            </a:r>
          </a:p>
          <a:p>
            <a:pPr>
              <a:lnSpc>
                <a:spcPct val="100000"/>
              </a:lnSpc>
            </a:pPr>
            <a:r>
              <a:rPr lang="en-US" sz="1400" dirty="0" smtClean="0"/>
              <a:t>These are most often positioned to close at 90% of the tank capacity</a:t>
            </a:r>
          </a:p>
          <a:p>
            <a:pPr>
              <a:lnSpc>
                <a:spcPct val="100000"/>
              </a:lnSpc>
            </a:pPr>
            <a:r>
              <a:rPr lang="en-US" sz="1400" dirty="0" smtClean="0"/>
              <a:t>Operates by restricting the pathway of vapor exiting the tank to the Phase 1 Vapory Recovery System during a tank fill.</a:t>
            </a:r>
          </a:p>
          <a:p>
            <a:pPr>
              <a:lnSpc>
                <a:spcPct val="100000"/>
              </a:lnSpc>
            </a:pPr>
            <a:r>
              <a:rPr lang="en-US" sz="1400" dirty="0" smtClean="0"/>
              <a:t>Ball Float is lifted by the fuel level, thus increasing the pressure in the tank while dramatically decreasing flow of fuel from the delivery</a:t>
            </a:r>
          </a:p>
          <a:p>
            <a:pPr>
              <a:lnSpc>
                <a:spcPct val="100000"/>
              </a:lnSpc>
            </a:pPr>
            <a:r>
              <a:rPr lang="en-US" sz="1400" dirty="0" smtClean="0"/>
              <a:t>The Delivery hose is effected by the reduction of flow and “kicks” between the fill elbow and the rack on the truck</a:t>
            </a:r>
          </a:p>
          <a:p>
            <a:pPr>
              <a:lnSpc>
                <a:spcPct val="100000"/>
              </a:lnSpc>
            </a:pPr>
            <a:r>
              <a:rPr lang="en-US" sz="1400" dirty="0" smtClean="0"/>
              <a:t>The delivery driver must recognize the “kick” as an indication of the tank being full and shut off flow from the truck to avoid an overfill</a:t>
            </a:r>
            <a:endParaRPr lang="en-US" sz="1400" dirty="0"/>
          </a:p>
        </p:txBody>
      </p:sp>
      <p:pic>
        <p:nvPicPr>
          <p:cNvPr id="5" name="Picture 4"/>
          <p:cNvPicPr>
            <a:picLocks noChangeAspect="1"/>
          </p:cNvPicPr>
          <p:nvPr/>
        </p:nvPicPr>
        <p:blipFill rotWithShape="1">
          <a:blip r:embed="rId2"/>
          <a:srcRect t="628"/>
          <a:stretch/>
        </p:blipFill>
        <p:spPr>
          <a:xfrm>
            <a:off x="1446378" y="1050650"/>
            <a:ext cx="3371429" cy="3908612"/>
          </a:xfrm>
          <a:prstGeom prst="rect">
            <a:avLst/>
          </a:prstGeom>
        </p:spPr>
      </p:pic>
      <p:sp>
        <p:nvSpPr>
          <p:cNvPr id="6" name="TextBox 5"/>
          <p:cNvSpPr txBox="1"/>
          <p:nvPr/>
        </p:nvSpPr>
        <p:spPr>
          <a:xfrm>
            <a:off x="1980129" y="681318"/>
            <a:ext cx="2303929" cy="369332"/>
          </a:xfrm>
          <a:prstGeom prst="rect">
            <a:avLst/>
          </a:prstGeom>
          <a:noFill/>
        </p:spPr>
        <p:txBody>
          <a:bodyPr wrap="square" rtlCol="0">
            <a:spAutoFit/>
          </a:bodyPr>
          <a:lstStyle/>
          <a:p>
            <a:r>
              <a:rPr lang="en-US" dirty="0" smtClean="0"/>
              <a:t>Typical Installation</a:t>
            </a:r>
            <a:endParaRPr lang="en-US" dirty="0"/>
          </a:p>
        </p:txBody>
      </p:sp>
      <p:pic>
        <p:nvPicPr>
          <p:cNvPr id="8" name="Picture 7"/>
          <p:cNvPicPr>
            <a:picLocks noChangeAspect="1"/>
          </p:cNvPicPr>
          <p:nvPr/>
        </p:nvPicPr>
        <p:blipFill rotWithShape="1">
          <a:blip r:embed="rId3"/>
          <a:srcRect t="4114"/>
          <a:stretch/>
        </p:blipFill>
        <p:spPr>
          <a:xfrm>
            <a:off x="5038165" y="4303058"/>
            <a:ext cx="1617228" cy="2554942"/>
          </a:xfrm>
          <a:prstGeom prst="rect">
            <a:avLst/>
          </a:prstGeom>
        </p:spPr>
      </p:pic>
      <p:sp>
        <p:nvSpPr>
          <p:cNvPr id="7" name="TextBox 6"/>
          <p:cNvSpPr txBox="1"/>
          <p:nvPr/>
        </p:nvSpPr>
        <p:spPr>
          <a:xfrm>
            <a:off x="6875751" y="5118864"/>
            <a:ext cx="2303929" cy="923330"/>
          </a:xfrm>
          <a:prstGeom prst="rect">
            <a:avLst/>
          </a:prstGeom>
          <a:noFill/>
        </p:spPr>
        <p:txBody>
          <a:bodyPr wrap="square" rtlCol="0">
            <a:spAutoFit/>
          </a:bodyPr>
          <a:lstStyle/>
          <a:p>
            <a:r>
              <a:rPr lang="en-US" dirty="0" smtClean="0"/>
              <a:t>Installation View From Inside the Tank</a:t>
            </a:r>
            <a:endParaRPr lang="en-US" dirty="0"/>
          </a:p>
        </p:txBody>
      </p:sp>
    </p:spTree>
    <p:extLst>
      <p:ext uri="{BB962C8B-B14F-4D97-AF65-F5344CB8AC3E}">
        <p14:creationId xmlns:p14="http://schemas.microsoft.com/office/powerpoint/2010/main" val="595578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4210" y="40932"/>
            <a:ext cx="9146383" cy="560294"/>
          </a:xfrm>
        </p:spPr>
        <p:txBody>
          <a:bodyPr/>
          <a:lstStyle/>
          <a:p>
            <a:r>
              <a:rPr lang="en-US" dirty="0" smtClean="0"/>
              <a:t>Ball Floats, Inspection and Maintenance</a:t>
            </a:r>
            <a:endParaRPr lang="en-US" dirty="0"/>
          </a:p>
        </p:txBody>
      </p:sp>
      <p:pic>
        <p:nvPicPr>
          <p:cNvPr id="1026" name="Picture 2" descr="C:\Users\ChuckLiebal\AppData\Local\Temp\SNAGHTML17d2516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4068" y="813547"/>
            <a:ext cx="2590800" cy="358140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2178424" y="2734234"/>
            <a:ext cx="6710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513946" y="2913528"/>
            <a:ext cx="6710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2725271" y="2913528"/>
            <a:ext cx="8964" cy="19722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725271" y="2501152"/>
            <a:ext cx="0" cy="23308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554069" y="1097646"/>
            <a:ext cx="6400800" cy="1815882"/>
          </a:xfrm>
          <a:prstGeom prst="rect">
            <a:avLst/>
          </a:prstGeom>
          <a:noFill/>
        </p:spPr>
        <p:txBody>
          <a:bodyPr wrap="square" rtlCol="0">
            <a:spAutoFit/>
          </a:bodyPr>
          <a:lstStyle/>
          <a:p>
            <a:r>
              <a:rPr lang="en-US" sz="1600" dirty="0" smtClean="0"/>
              <a:t>New Regulations do not allow </a:t>
            </a:r>
            <a:r>
              <a:rPr lang="en-US" sz="1400" dirty="0" smtClean="0"/>
              <a:t>Ball</a:t>
            </a:r>
            <a:r>
              <a:rPr lang="en-US" sz="1600" dirty="0" smtClean="0"/>
              <a:t> Floats as Primary Overfill Prevention Device, but some customers still utilize these as backup</a:t>
            </a:r>
          </a:p>
          <a:p>
            <a:endParaRPr lang="en-US" sz="1600" dirty="0" smtClean="0"/>
          </a:p>
          <a:p>
            <a:r>
              <a:rPr lang="en-US" sz="1600" dirty="0" smtClean="0"/>
              <a:t>If installed as a backup device, they must ensure that this is positioned with a shutoff point </a:t>
            </a:r>
            <a:r>
              <a:rPr lang="en-US" sz="1600" u="sng" dirty="0" smtClean="0"/>
              <a:t>Above</a:t>
            </a:r>
            <a:r>
              <a:rPr lang="en-US" sz="1600" dirty="0" smtClean="0"/>
              <a:t> the overfill Prevention Device activation level</a:t>
            </a:r>
          </a:p>
        </p:txBody>
      </p:sp>
      <p:cxnSp>
        <p:nvCxnSpPr>
          <p:cNvPr id="22" name="Straight Arrow Connector 21"/>
          <p:cNvCxnSpPr/>
          <p:nvPr/>
        </p:nvCxnSpPr>
        <p:spPr>
          <a:xfrm flipH="1">
            <a:off x="2931460" y="2366682"/>
            <a:ext cx="1622609" cy="466165"/>
          </a:xfrm>
          <a:prstGeom prst="straightConnector1">
            <a:avLst/>
          </a:prstGeom>
          <a:ln w="38100">
            <a:solidFill>
              <a:srgbClr val="00B0F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1452282" y="4796115"/>
            <a:ext cx="4724400" cy="1571066"/>
          </a:xfrm>
          <a:prstGeom prst="rect">
            <a:avLst/>
          </a:prstGeom>
        </p:spPr>
        <p:txBody>
          <a:bodyPr wrap="square">
            <a:spAutoFit/>
          </a:bodyPr>
          <a:lstStyle/>
          <a:p>
            <a:r>
              <a:rPr lang="en-US" sz="1600" b="1" u="sng" dirty="0" smtClean="0"/>
              <a:t>Preventative Maintenance </a:t>
            </a:r>
            <a:r>
              <a:rPr lang="en-US" sz="1600" dirty="0" smtClean="0"/>
              <a:t>- Every three years, remove and inspect the valve for damage, contamination, corrosion, freedom of movement of the ball float, and check the bleeder orifice for proper airflow. Replace if damaged or corroded.</a:t>
            </a:r>
            <a:endParaRPr lang="en-US" sz="1600" dirty="0"/>
          </a:p>
        </p:txBody>
      </p:sp>
      <p:pic>
        <p:nvPicPr>
          <p:cNvPr id="24" name="Picture 23"/>
          <p:cNvPicPr>
            <a:picLocks noChangeAspect="1"/>
          </p:cNvPicPr>
          <p:nvPr/>
        </p:nvPicPr>
        <p:blipFill rotWithShape="1">
          <a:blip r:embed="rId3"/>
          <a:srcRect l="218" t="6871" r="17506" b="8218"/>
          <a:stretch/>
        </p:blipFill>
        <p:spPr>
          <a:xfrm>
            <a:off x="6353081" y="4942764"/>
            <a:ext cx="1293813" cy="1718013"/>
          </a:xfrm>
          <a:prstGeom prst="rect">
            <a:avLst/>
          </a:prstGeom>
        </p:spPr>
      </p:pic>
      <p:sp>
        <p:nvSpPr>
          <p:cNvPr id="25" name="TextBox 24"/>
          <p:cNvSpPr txBox="1"/>
          <p:nvPr/>
        </p:nvSpPr>
        <p:spPr>
          <a:xfrm>
            <a:off x="6353081" y="4211340"/>
            <a:ext cx="1206568" cy="584775"/>
          </a:xfrm>
          <a:prstGeom prst="rect">
            <a:avLst/>
          </a:prstGeom>
          <a:noFill/>
        </p:spPr>
        <p:txBody>
          <a:bodyPr wrap="square" rtlCol="0">
            <a:spAutoFit/>
          </a:bodyPr>
          <a:lstStyle/>
          <a:p>
            <a:r>
              <a:rPr lang="en-US" sz="1600" dirty="0" smtClean="0"/>
              <a:t>Extractor Wrench</a:t>
            </a:r>
            <a:endParaRPr lang="en-US" sz="1600" dirty="0"/>
          </a:p>
        </p:txBody>
      </p:sp>
      <p:pic>
        <p:nvPicPr>
          <p:cNvPr id="29" name="Picture 28"/>
          <p:cNvPicPr>
            <a:picLocks noChangeAspect="1"/>
          </p:cNvPicPr>
          <p:nvPr/>
        </p:nvPicPr>
        <p:blipFill>
          <a:blip r:embed="rId4"/>
          <a:stretch>
            <a:fillRect/>
          </a:stretch>
        </p:blipFill>
        <p:spPr>
          <a:xfrm>
            <a:off x="7867733" y="4678892"/>
            <a:ext cx="2025369" cy="1548572"/>
          </a:xfrm>
          <a:prstGeom prst="rect">
            <a:avLst/>
          </a:prstGeom>
        </p:spPr>
      </p:pic>
      <p:pic>
        <p:nvPicPr>
          <p:cNvPr id="30" name="Picture 29"/>
          <p:cNvPicPr>
            <a:picLocks noChangeAspect="1"/>
          </p:cNvPicPr>
          <p:nvPr/>
        </p:nvPicPr>
        <p:blipFill>
          <a:blip r:embed="rId5"/>
          <a:stretch>
            <a:fillRect/>
          </a:stretch>
        </p:blipFill>
        <p:spPr>
          <a:xfrm rot="5400000">
            <a:off x="9808081" y="3189539"/>
            <a:ext cx="2718943" cy="1808334"/>
          </a:xfrm>
          <a:prstGeom prst="rect">
            <a:avLst/>
          </a:prstGeom>
        </p:spPr>
      </p:pic>
      <p:sp>
        <p:nvSpPr>
          <p:cNvPr id="32" name="TextBox 31"/>
          <p:cNvSpPr txBox="1"/>
          <p:nvPr/>
        </p:nvSpPr>
        <p:spPr>
          <a:xfrm>
            <a:off x="7754469" y="3767854"/>
            <a:ext cx="1687909" cy="830997"/>
          </a:xfrm>
          <a:prstGeom prst="rect">
            <a:avLst/>
          </a:prstGeom>
          <a:noFill/>
        </p:spPr>
        <p:txBody>
          <a:bodyPr wrap="square" rtlCol="0">
            <a:spAutoFit/>
          </a:bodyPr>
          <a:lstStyle/>
          <a:p>
            <a:r>
              <a:rPr lang="en-US" sz="1600" dirty="0" smtClean="0"/>
              <a:t>Ball Float From Inside Spill Container</a:t>
            </a:r>
            <a:endParaRPr lang="en-US" sz="1600" dirty="0"/>
          </a:p>
        </p:txBody>
      </p:sp>
      <p:sp>
        <p:nvSpPr>
          <p:cNvPr id="33" name="TextBox 32"/>
          <p:cNvSpPr txBox="1"/>
          <p:nvPr/>
        </p:nvSpPr>
        <p:spPr>
          <a:xfrm>
            <a:off x="8205193" y="3110752"/>
            <a:ext cx="1687909" cy="338554"/>
          </a:xfrm>
          <a:prstGeom prst="rect">
            <a:avLst/>
          </a:prstGeom>
          <a:noFill/>
        </p:spPr>
        <p:txBody>
          <a:bodyPr wrap="square" rtlCol="0">
            <a:spAutoFit/>
          </a:bodyPr>
          <a:lstStyle/>
          <a:p>
            <a:r>
              <a:rPr lang="en-US" sz="1600" dirty="0" smtClean="0"/>
              <a:t>Bleed Orifice</a:t>
            </a:r>
            <a:endParaRPr lang="en-US" sz="1600" dirty="0"/>
          </a:p>
        </p:txBody>
      </p:sp>
      <p:cxnSp>
        <p:nvCxnSpPr>
          <p:cNvPr id="34" name="Straight Arrow Connector 33"/>
          <p:cNvCxnSpPr/>
          <p:nvPr/>
        </p:nvCxnSpPr>
        <p:spPr>
          <a:xfrm>
            <a:off x="9613479" y="3299719"/>
            <a:ext cx="1484827" cy="322020"/>
          </a:xfrm>
          <a:prstGeom prst="straightConnector1">
            <a:avLst/>
          </a:prstGeom>
          <a:ln w="38100">
            <a:solidFill>
              <a:srgbClr val="00B0F0"/>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4048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6209" y="273084"/>
            <a:ext cx="9146383" cy="514546"/>
          </a:xfrm>
          <a:ln>
            <a:noFill/>
          </a:ln>
        </p:spPr>
        <p:txBody>
          <a:bodyPr>
            <a:noAutofit/>
          </a:bodyPr>
          <a:lstStyle/>
          <a:p>
            <a:r>
              <a:rPr lang="en-US" sz="3200" b="1" dirty="0" smtClean="0"/>
              <a:t>How a 71SO Overfill Prevention Device Works</a:t>
            </a:r>
            <a:endParaRPr lang="en-US" sz="3200" b="1" dirty="0"/>
          </a:p>
        </p:txBody>
      </p:sp>
      <p:pic>
        <p:nvPicPr>
          <p:cNvPr id="14" name="Picture 13"/>
          <p:cNvPicPr>
            <a:picLocks noChangeAspect="1"/>
          </p:cNvPicPr>
          <p:nvPr/>
        </p:nvPicPr>
        <p:blipFill rotWithShape="1">
          <a:blip r:embed="rId2"/>
          <a:srcRect r="12936"/>
          <a:stretch/>
        </p:blipFill>
        <p:spPr>
          <a:xfrm>
            <a:off x="1356279" y="1400330"/>
            <a:ext cx="4311752" cy="5038095"/>
          </a:xfrm>
          <a:prstGeom prst="rect">
            <a:avLst/>
          </a:prstGeom>
        </p:spPr>
      </p:pic>
      <p:sp>
        <p:nvSpPr>
          <p:cNvPr id="15" name="Rounded Rectangle 14"/>
          <p:cNvSpPr/>
          <p:nvPr/>
        </p:nvSpPr>
        <p:spPr>
          <a:xfrm>
            <a:off x="6243145" y="1212256"/>
            <a:ext cx="5893865" cy="2066971"/>
          </a:xfrm>
          <a:prstGeom prst="roundRect">
            <a:avLst/>
          </a:prstGeom>
          <a:gradFill flip="none" rotWithShape="1">
            <a:gsLst>
              <a:gs pos="0">
                <a:schemeClr val="tx1">
                  <a:lumMod val="75000"/>
                </a:schemeClr>
              </a:gs>
              <a:gs pos="50000">
                <a:schemeClr val="bg2">
                  <a:lumMod val="10000"/>
                  <a:lumOff val="90000"/>
                </a:schemeClr>
              </a:gs>
              <a:gs pos="100000">
                <a:schemeClr val="bg2">
                  <a:lumMod val="10000"/>
                  <a:lumOff val="90000"/>
                  <a:shade val="100000"/>
                  <a:satMod val="115000"/>
                </a:schemeClr>
              </a:gs>
            </a:gsLst>
            <a:path path="circle">
              <a:fillToRect l="100000" t="100000"/>
            </a:path>
            <a:tileRect r="-100000" b="-100000"/>
          </a:gradFill>
          <a:ln w="38100">
            <a:solidFill>
              <a:srgbClr val="00B0F0"/>
            </a:solidFill>
          </a:ln>
        </p:spPr>
        <p:style>
          <a:lnRef idx="1">
            <a:schemeClr val="accent2"/>
          </a:lnRef>
          <a:fillRef idx="2">
            <a:schemeClr val="accent2"/>
          </a:fillRef>
          <a:effectRef idx="1">
            <a:schemeClr val="accent2"/>
          </a:effectRef>
          <a:fontRef idx="minor">
            <a:schemeClr val="dk1"/>
          </a:fontRef>
        </p:style>
        <p:txBody>
          <a:bodyPr rtlCol="0" anchor="ctr"/>
          <a:lstStyle/>
          <a:p>
            <a:pPr algn="ctr">
              <a:lnSpc>
                <a:spcPct val="112000"/>
              </a:lnSpc>
            </a:pPr>
            <a:r>
              <a:rPr lang="en-US" sz="2000" b="1" dirty="0">
                <a:latin typeface="Arial" panose="020B0604020202020204" pitchFamily="34" charset="0"/>
                <a:cs typeface="Arial" panose="020B0604020202020204" pitchFamily="34" charset="0"/>
              </a:rPr>
              <a:t>Stage </a:t>
            </a:r>
            <a:r>
              <a:rPr lang="en-US" sz="2000" b="1" dirty="0" smtClean="0">
                <a:latin typeface="Arial" panose="020B0604020202020204" pitchFamily="34" charset="0"/>
                <a:cs typeface="Arial" panose="020B0604020202020204" pitchFamily="34" charset="0"/>
              </a:rPr>
              <a:t>2 – Automatic Overfill Prevention</a:t>
            </a:r>
            <a:endParaRPr lang="en-US" sz="2000" b="1" dirty="0">
              <a:latin typeface="Arial" panose="020B0604020202020204" pitchFamily="34" charset="0"/>
              <a:cs typeface="Arial" panose="020B0604020202020204" pitchFamily="34" charset="0"/>
            </a:endParaRPr>
          </a:p>
          <a:p>
            <a:pPr>
              <a:lnSpc>
                <a:spcPct val="112000"/>
              </a:lnSpc>
              <a:buFont typeface="Arial" pitchFamily="34" charset="0"/>
              <a:buChar char="•"/>
            </a:pPr>
            <a:r>
              <a:rPr lang="en-US" dirty="0">
                <a:latin typeface="Arial" panose="020B0604020202020204" pitchFamily="34" charset="0"/>
                <a:cs typeface="Arial" panose="020B0604020202020204" pitchFamily="34" charset="0"/>
              </a:rPr>
              <a:t>Occurs only if fuel deliverer does not cut off flow from tank</a:t>
            </a:r>
          </a:p>
          <a:p>
            <a:pPr>
              <a:lnSpc>
                <a:spcPct val="112000"/>
              </a:lnSpc>
              <a:buFont typeface="Arial" pitchFamily="34" charset="0"/>
              <a:buChar char="•"/>
            </a:pPr>
            <a:r>
              <a:rPr lang="en-US" dirty="0">
                <a:latin typeface="Arial" panose="020B0604020202020204" pitchFamily="34" charset="0"/>
                <a:cs typeface="Arial" panose="020B0604020202020204" pitchFamily="34" charset="0"/>
              </a:rPr>
              <a:t>Float </a:t>
            </a:r>
            <a:r>
              <a:rPr lang="en-US" dirty="0" smtClean="0">
                <a:latin typeface="Arial" panose="020B0604020202020204" pitchFamily="34" charset="0"/>
                <a:cs typeface="Arial" panose="020B0604020202020204" pitchFamily="34" charset="0"/>
              </a:rPr>
              <a:t>arm </a:t>
            </a:r>
            <a:r>
              <a:rPr lang="en-US" dirty="0">
                <a:latin typeface="Arial" panose="020B0604020202020204" pitchFamily="34" charset="0"/>
                <a:cs typeface="Arial" panose="020B0604020202020204" pitchFamily="34" charset="0"/>
              </a:rPr>
              <a:t>continues to rise, closes secondary orifice</a:t>
            </a:r>
          </a:p>
          <a:p>
            <a:pPr>
              <a:lnSpc>
                <a:spcPct val="112000"/>
              </a:lnSpc>
              <a:buFont typeface="Arial" pitchFamily="34" charset="0"/>
              <a:buChar char="•"/>
            </a:pPr>
            <a:r>
              <a:rPr lang="en-US" dirty="0">
                <a:latin typeface="Arial" panose="020B0604020202020204" pitchFamily="34" charset="0"/>
                <a:cs typeface="Arial" panose="020B0604020202020204" pitchFamily="34" charset="0"/>
              </a:rPr>
              <a:t>Flow is completely shut-off, preventing fuel from reaching tank top</a:t>
            </a:r>
          </a:p>
        </p:txBody>
      </p:sp>
      <p:cxnSp>
        <p:nvCxnSpPr>
          <p:cNvPr id="17" name="Straight Arrow Connector 16"/>
          <p:cNvCxnSpPr/>
          <p:nvPr/>
        </p:nvCxnSpPr>
        <p:spPr>
          <a:xfrm flipH="1" flipV="1">
            <a:off x="4801779" y="4277568"/>
            <a:ext cx="2273428" cy="767892"/>
          </a:xfrm>
          <a:prstGeom prst="straightConnector1">
            <a:avLst/>
          </a:prstGeom>
          <a:ln w="76200">
            <a:solidFill>
              <a:srgbClr val="00B0F0"/>
            </a:solidFill>
            <a:tailEnd type="arrow"/>
          </a:ln>
          <a:scene3d>
            <a:camera prst="perspectiveHeroicExtremeLeftFacing"/>
            <a:lightRig rig="threePt" dir="t"/>
          </a:scene3d>
          <a:sp3d>
            <a:bevelT/>
          </a:sp3d>
        </p:spPr>
        <p:style>
          <a:lnRef idx="3">
            <a:schemeClr val="accent6"/>
          </a:lnRef>
          <a:fillRef idx="0">
            <a:schemeClr val="accent6"/>
          </a:fillRef>
          <a:effectRef idx="2">
            <a:schemeClr val="accent6"/>
          </a:effectRef>
          <a:fontRef idx="minor">
            <a:schemeClr val="tx1"/>
          </a:fontRef>
        </p:style>
      </p:cxnSp>
      <p:cxnSp>
        <p:nvCxnSpPr>
          <p:cNvPr id="18" name="Straight Arrow Connector 17"/>
          <p:cNvCxnSpPr>
            <a:stCxn id="15" idx="1"/>
          </p:cNvCxnSpPr>
          <p:nvPr/>
        </p:nvCxnSpPr>
        <p:spPr>
          <a:xfrm flipH="1">
            <a:off x="5137609" y="2245742"/>
            <a:ext cx="1105536" cy="638860"/>
          </a:xfrm>
          <a:prstGeom prst="straightConnector1">
            <a:avLst/>
          </a:prstGeom>
          <a:ln w="76200">
            <a:solidFill>
              <a:srgbClr val="00B0F0"/>
            </a:solidFill>
            <a:tailEnd type="arrow"/>
          </a:ln>
          <a:scene3d>
            <a:camera prst="perspectiveHeroicExtremeLeftFacing"/>
            <a:lightRig rig="threePt" dir="t"/>
          </a:scene3d>
          <a:sp3d>
            <a:bevelT/>
          </a:sp3d>
        </p:spPr>
        <p:style>
          <a:lnRef idx="3">
            <a:schemeClr val="accent6"/>
          </a:lnRef>
          <a:fillRef idx="0">
            <a:schemeClr val="accent6"/>
          </a:fillRef>
          <a:effectRef idx="2">
            <a:schemeClr val="accent6"/>
          </a:effectRef>
          <a:fontRef idx="minor">
            <a:schemeClr val="tx1"/>
          </a:fontRef>
        </p:style>
      </p:cxnSp>
      <p:sp>
        <p:nvSpPr>
          <p:cNvPr id="16" name="Rounded Rectangle 15"/>
          <p:cNvSpPr/>
          <p:nvPr/>
        </p:nvSpPr>
        <p:spPr>
          <a:xfrm>
            <a:off x="5776050" y="3918088"/>
            <a:ext cx="6360960" cy="2851945"/>
          </a:xfrm>
          <a:prstGeom prst="roundRect">
            <a:avLst/>
          </a:prstGeom>
          <a:gradFill flip="none" rotWithShape="1">
            <a:gsLst>
              <a:gs pos="0">
                <a:schemeClr val="tx1">
                  <a:lumMod val="75000"/>
                </a:schemeClr>
              </a:gs>
              <a:gs pos="50000">
                <a:schemeClr val="bg2">
                  <a:lumMod val="10000"/>
                  <a:lumOff val="90000"/>
                </a:schemeClr>
              </a:gs>
              <a:gs pos="100000">
                <a:schemeClr val="bg2">
                  <a:lumMod val="10000"/>
                  <a:lumOff val="90000"/>
                  <a:shade val="100000"/>
                  <a:satMod val="115000"/>
                </a:schemeClr>
              </a:gs>
            </a:gsLst>
            <a:lin ang="13500000" scaled="1"/>
            <a:tileRect/>
          </a:gradFill>
          <a:ln w="38100">
            <a:solidFill>
              <a:srgbClr val="00B0F0"/>
            </a:solidFill>
          </a:ln>
        </p:spPr>
        <p:style>
          <a:lnRef idx="1">
            <a:schemeClr val="accent2"/>
          </a:lnRef>
          <a:fillRef idx="2">
            <a:schemeClr val="accent2"/>
          </a:fillRef>
          <a:effectRef idx="1">
            <a:schemeClr val="accent2"/>
          </a:effectRef>
          <a:fontRef idx="minor">
            <a:schemeClr val="dk1"/>
          </a:fontRef>
        </p:style>
        <p:txBody>
          <a:bodyPr bIns="45720" rtlCol="0" anchor="ctr"/>
          <a:lstStyle/>
          <a:p>
            <a:pPr algn="ctr">
              <a:lnSpc>
                <a:spcPct val="125000"/>
              </a:lnSpc>
            </a:pPr>
            <a:r>
              <a:rPr lang="en-US" sz="2000" b="1" dirty="0">
                <a:latin typeface="Arial" panose="020B0604020202020204" pitchFamily="34" charset="0"/>
                <a:cs typeface="Arial" panose="020B0604020202020204" pitchFamily="34" charset="0"/>
              </a:rPr>
              <a:t>Stage </a:t>
            </a:r>
            <a:r>
              <a:rPr lang="en-US" sz="2000" b="1" dirty="0" smtClean="0">
                <a:latin typeface="Arial" panose="020B0604020202020204" pitchFamily="34" charset="0"/>
                <a:cs typeface="Arial" panose="020B0604020202020204" pitchFamily="34" charset="0"/>
              </a:rPr>
              <a:t>1 – Overfill Detection</a:t>
            </a:r>
            <a:endParaRPr lang="en-US" sz="2000" dirty="0" smtClean="0">
              <a:latin typeface="Arial" panose="020B0604020202020204" pitchFamily="34" charset="0"/>
              <a:cs typeface="Arial" panose="020B0604020202020204" pitchFamily="34" charset="0"/>
            </a:endParaRPr>
          </a:p>
          <a:p>
            <a:pPr>
              <a:lnSpc>
                <a:spcPct val="125000"/>
              </a:lnSpc>
              <a:buFont typeface="Arial" pitchFamily="34" charset="0"/>
              <a:buChar char="•"/>
            </a:pPr>
            <a:r>
              <a:rPr lang="en-US" dirty="0" smtClean="0">
                <a:latin typeface="Arial" panose="020B0604020202020204" pitchFamily="34" charset="0"/>
                <a:cs typeface="Arial" panose="020B0604020202020204" pitchFamily="34" charset="0"/>
              </a:rPr>
              <a:t>Float arm pushes valve flap beyond protective bend in upper tube</a:t>
            </a:r>
          </a:p>
          <a:p>
            <a:pPr>
              <a:lnSpc>
                <a:spcPct val="125000"/>
              </a:lnSpc>
              <a:buFont typeface="Arial" pitchFamily="34" charset="0"/>
              <a:buChar char="•"/>
            </a:pPr>
            <a:r>
              <a:rPr lang="en-US" dirty="0" smtClean="0">
                <a:latin typeface="Arial" panose="020B0604020202020204" pitchFamily="34" charset="0"/>
                <a:cs typeface="Arial" panose="020B0604020202020204" pitchFamily="34" charset="0"/>
              </a:rPr>
              <a:t>Main </a:t>
            </a:r>
            <a:r>
              <a:rPr lang="en-US" dirty="0">
                <a:latin typeface="Arial" panose="020B0604020202020204" pitchFamily="34" charset="0"/>
                <a:cs typeface="Arial" panose="020B0604020202020204" pitchFamily="34" charset="0"/>
              </a:rPr>
              <a:t>valve flap immediately sealed closed by fuel flow</a:t>
            </a:r>
          </a:p>
          <a:p>
            <a:pPr>
              <a:lnSpc>
                <a:spcPct val="125000"/>
              </a:lnSpc>
              <a:buFont typeface="Arial" pitchFamily="34" charset="0"/>
              <a:buChar char="•"/>
            </a:pPr>
            <a:r>
              <a:rPr lang="en-US" dirty="0" smtClean="0">
                <a:latin typeface="Arial" panose="020B0604020202020204" pitchFamily="34" charset="0"/>
                <a:cs typeface="Arial" panose="020B0604020202020204" pitchFamily="34" charset="0"/>
              </a:rPr>
              <a:t>Fuel </a:t>
            </a:r>
            <a:r>
              <a:rPr lang="en-US" dirty="0">
                <a:latin typeface="Arial" panose="020B0604020202020204" pitchFamily="34" charset="0"/>
                <a:cs typeface="Arial" panose="020B0604020202020204" pitchFamily="34" charset="0"/>
              </a:rPr>
              <a:t>deliverer is notified tank is nearing full by hose jump</a:t>
            </a:r>
          </a:p>
          <a:p>
            <a:pPr>
              <a:lnSpc>
                <a:spcPct val="125000"/>
              </a:lnSpc>
              <a:buFont typeface="Arial" pitchFamily="34" charset="0"/>
              <a:buChar char="•"/>
            </a:pPr>
            <a:r>
              <a:rPr lang="en-US" dirty="0">
                <a:latin typeface="Arial" panose="020B0604020202020204" pitchFamily="34" charset="0"/>
                <a:cs typeface="Arial" panose="020B0604020202020204" pitchFamily="34" charset="0"/>
              </a:rPr>
              <a:t>Fuel reduced to </a:t>
            </a:r>
            <a:r>
              <a:rPr lang="en-US" dirty="0" smtClean="0">
                <a:latin typeface="Arial" panose="020B0604020202020204" pitchFamily="34" charset="0"/>
                <a:cs typeface="Arial" panose="020B0604020202020204" pitchFamily="34" charset="0"/>
              </a:rPr>
              <a:t>3-5 </a:t>
            </a:r>
            <a:r>
              <a:rPr lang="en-US" dirty="0">
                <a:latin typeface="Arial" panose="020B0604020202020204" pitchFamily="34" charset="0"/>
                <a:cs typeface="Arial" panose="020B0604020202020204" pitchFamily="34" charset="0"/>
              </a:rPr>
              <a:t>GPM through secondary orifice to empty hose</a:t>
            </a:r>
          </a:p>
        </p:txBody>
      </p:sp>
    </p:spTree>
    <p:extLst>
      <p:ext uri="{BB962C8B-B14F-4D97-AF65-F5344CB8AC3E}">
        <p14:creationId xmlns:p14="http://schemas.microsoft.com/office/powerpoint/2010/main" val="3217447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276809" y="260575"/>
            <a:ext cx="7379257" cy="523220"/>
          </a:xfrm>
          <a:prstGeom prst="rect">
            <a:avLst/>
          </a:prstGeom>
          <a:noFill/>
          <a:effectLst>
            <a:outerShdw blurRad="50800" dist="38100" dir="2700000" algn="tl" rotWithShape="0">
              <a:prstClr val="black">
                <a:alpha val="40000"/>
              </a:prstClr>
            </a:outerShdw>
          </a:effectLst>
        </p:spPr>
        <p:txBody>
          <a:bodyPr wrap="square">
            <a:spAutoFit/>
          </a:bodyPr>
          <a:lstStyle/>
          <a:p>
            <a:pPr>
              <a:defRPr/>
            </a:pPr>
            <a:r>
              <a:rPr lang="en-US" sz="2800" b="1" dirty="0">
                <a:latin typeface="Arial" panose="020B0604020202020204" pitchFamily="34" charset="0"/>
                <a:cs typeface="Arial" panose="020B0604020202020204" pitchFamily="34" charset="0"/>
              </a:rPr>
              <a:t>Next Generation Overfill Prevention Valve</a:t>
            </a:r>
          </a:p>
        </p:txBody>
      </p:sp>
      <p:sp>
        <p:nvSpPr>
          <p:cNvPr id="22535" name="Content Placeholder 2"/>
          <p:cNvSpPr>
            <a:spLocks noGrp="1"/>
          </p:cNvSpPr>
          <p:nvPr>
            <p:ph idx="1"/>
          </p:nvPr>
        </p:nvSpPr>
        <p:spPr>
          <a:xfrm>
            <a:off x="1326776" y="995799"/>
            <a:ext cx="6653108" cy="3394472"/>
          </a:xfrm>
        </p:spPr>
        <p:txBody>
          <a:bodyPr>
            <a:normAutofit/>
          </a:bodyPr>
          <a:lstStyle/>
          <a:p>
            <a:r>
              <a:rPr lang="en-US" sz="2400" dirty="0">
                <a:ea typeface="ＭＳ Ｐゴシック" pitchFamily="34" charset="-128"/>
              </a:rPr>
              <a:t>New Product Launched in 2012</a:t>
            </a:r>
          </a:p>
          <a:p>
            <a:r>
              <a:rPr lang="en-US" sz="2400" dirty="0">
                <a:ea typeface="ＭＳ Ｐゴシック" pitchFamily="34" charset="-128"/>
              </a:rPr>
              <a:t>Allows Overflow Valve to be functionally tested without removing from the ground:</a:t>
            </a:r>
          </a:p>
          <a:p>
            <a:pPr lvl="1"/>
            <a:r>
              <a:rPr lang="en-US" sz="2000" dirty="0">
                <a:ea typeface="ＭＳ Ｐゴシック" pitchFamily="34" charset="-128"/>
              </a:rPr>
              <a:t>Simple test avoids an hour of removal and reinstallation time for 2 contractors</a:t>
            </a:r>
          </a:p>
          <a:p>
            <a:pPr lvl="1"/>
            <a:r>
              <a:rPr lang="en-US" sz="2000" dirty="0">
                <a:ea typeface="ＭＳ Ｐゴシック" pitchFamily="34" charset="-128"/>
              </a:rPr>
              <a:t>Eliminates opportunity to damage float mechanism and critical seals for vapor </a:t>
            </a:r>
            <a:r>
              <a:rPr lang="en-US" sz="2000" dirty="0" smtClean="0">
                <a:ea typeface="ＭＳ Ｐゴシック" pitchFamily="34" charset="-128"/>
              </a:rPr>
              <a:t>tightness</a:t>
            </a:r>
          </a:p>
          <a:p>
            <a:r>
              <a:rPr lang="en-US" sz="2200" dirty="0" smtClean="0">
                <a:ea typeface="ＭＳ Ｐゴシック" pitchFamily="34" charset="-128"/>
              </a:rPr>
              <a:t>EVR Approved Testable Overfill Valve</a:t>
            </a:r>
            <a:endParaRPr lang="en-US" sz="2200" dirty="0">
              <a:ea typeface="ＭＳ Ｐゴシック" pitchFamily="34" charset="-128"/>
            </a:endParaRPr>
          </a:p>
          <a:p>
            <a:endParaRPr lang="en-US" sz="2400" dirty="0">
              <a:ea typeface="ＭＳ Ｐゴシック" pitchFamily="34" charset="-128"/>
            </a:endParaRPr>
          </a:p>
        </p:txBody>
      </p:sp>
      <p:grpSp>
        <p:nvGrpSpPr>
          <p:cNvPr id="8" name="Group 2"/>
          <p:cNvGrpSpPr>
            <a:grpSpLocks/>
          </p:cNvGrpSpPr>
          <p:nvPr/>
        </p:nvGrpSpPr>
        <p:grpSpPr bwMode="auto">
          <a:xfrm>
            <a:off x="2961169" y="5334374"/>
            <a:ext cx="1094184" cy="1288256"/>
            <a:chOff x="106997182" y="112075631"/>
            <a:chExt cx="1198589" cy="1391813"/>
          </a:xfrm>
        </p:grpSpPr>
        <p:pic>
          <p:nvPicPr>
            <p:cNvPr id="9" name="Picture 3" descr="71SO-test-knob028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6997182" y="112075631"/>
              <a:ext cx="1198589" cy="1391813"/>
            </a:xfrm>
            <a:prstGeom prst="rect">
              <a:avLst/>
            </a:prstGeom>
            <a:noFill/>
            <a:ln w="63500" algn="in">
              <a:solidFill>
                <a:srgbClr val="66A3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99190" dir="3011666" algn="ctr" rotWithShape="0">
                      <a:srgbClr val="B2B2B2">
                        <a:alpha val="50000"/>
                      </a:srgbClr>
                    </a:outerShdw>
                  </a:effectLst>
                </a14:hiddenEffects>
              </a:ext>
            </a:extLst>
          </p:spPr>
        </p:pic>
        <p:sp>
          <p:nvSpPr>
            <p:cNvPr id="10" name="AutoShape 4"/>
            <p:cNvSpPr>
              <a:spLocks noChangeArrowheads="1"/>
            </p:cNvSpPr>
            <p:nvPr/>
          </p:nvSpPr>
          <p:spPr bwMode="auto">
            <a:xfrm>
              <a:off x="107556300" y="112280700"/>
              <a:ext cx="238125" cy="285750"/>
            </a:xfrm>
            <a:prstGeom prst="curvedRightArrow">
              <a:avLst>
                <a:gd name="adj1" fmla="val 24000"/>
                <a:gd name="adj2" fmla="val 48000"/>
                <a:gd name="adj3" fmla="val 33333"/>
              </a:avLst>
            </a:prstGeom>
            <a:solidFill>
              <a:srgbClr val="FFCC00"/>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27432" tIns="27432" rIns="27432" bIns="27432"/>
            <a:lstStyle/>
            <a:p>
              <a:endParaRPr lang="en-US" sz="1350"/>
            </a:p>
          </p:txBody>
        </p:sp>
      </p:grpSp>
      <p:grpSp>
        <p:nvGrpSpPr>
          <p:cNvPr id="11" name="Group 5"/>
          <p:cNvGrpSpPr>
            <a:grpSpLocks/>
          </p:cNvGrpSpPr>
          <p:nvPr/>
        </p:nvGrpSpPr>
        <p:grpSpPr bwMode="auto">
          <a:xfrm>
            <a:off x="4448259" y="5321275"/>
            <a:ext cx="1157288" cy="1301354"/>
            <a:chOff x="108759386" y="112075691"/>
            <a:chExt cx="1236593" cy="1391153"/>
          </a:xfrm>
        </p:grpSpPr>
        <p:pic>
          <p:nvPicPr>
            <p:cNvPr id="12" name="Picture 6" descr="71SO-bolt-up049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8759386" y="112075691"/>
              <a:ext cx="1236593" cy="1391153"/>
            </a:xfrm>
            <a:prstGeom prst="rect">
              <a:avLst/>
            </a:prstGeom>
            <a:noFill/>
            <a:ln w="63500" algn="in">
              <a:solidFill>
                <a:srgbClr val="66A3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99190" dir="3011666" algn="ctr" rotWithShape="0">
                      <a:srgbClr val="B2B2B2">
                        <a:alpha val="50000"/>
                      </a:srgbClr>
                    </a:outerShdw>
                  </a:effectLst>
                </a14:hiddenEffects>
              </a:ext>
            </a:extLst>
          </p:spPr>
        </p:pic>
        <p:sp>
          <p:nvSpPr>
            <p:cNvPr id="13" name="AutoShape 7"/>
            <p:cNvSpPr>
              <a:spLocks noChangeArrowheads="1"/>
            </p:cNvSpPr>
            <p:nvPr/>
          </p:nvSpPr>
          <p:spPr bwMode="auto">
            <a:xfrm>
              <a:off x="109394625" y="112271175"/>
              <a:ext cx="133350" cy="295275"/>
            </a:xfrm>
            <a:prstGeom prst="upArrow">
              <a:avLst>
                <a:gd name="adj1" fmla="val 50000"/>
                <a:gd name="adj2" fmla="val 55357"/>
              </a:avLst>
            </a:prstGeom>
            <a:solidFill>
              <a:srgbClr val="FFCC00"/>
            </a:solidFill>
            <a:ln w="9525" algn="in">
              <a:solidFill>
                <a:srgbClr val="FFCC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27432" tIns="27432" rIns="27432" bIns="27432"/>
            <a:lstStyle/>
            <a:p>
              <a:endParaRPr lang="en-US" sz="1350"/>
            </a:p>
          </p:txBody>
        </p:sp>
      </p:grpSp>
      <p:grpSp>
        <p:nvGrpSpPr>
          <p:cNvPr id="14" name="Group 8"/>
          <p:cNvGrpSpPr>
            <a:grpSpLocks/>
          </p:cNvGrpSpPr>
          <p:nvPr/>
        </p:nvGrpSpPr>
        <p:grpSpPr bwMode="auto">
          <a:xfrm>
            <a:off x="6019887" y="5323658"/>
            <a:ext cx="1425179" cy="1298972"/>
            <a:chOff x="110407132" y="112075631"/>
            <a:chExt cx="1526023" cy="1391602"/>
          </a:xfrm>
        </p:grpSpPr>
        <p:pic>
          <p:nvPicPr>
            <p:cNvPr id="15" name="Picture 9" descr="71SO-test0493_049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0407132" y="112075631"/>
              <a:ext cx="1526023" cy="1391602"/>
            </a:xfrm>
            <a:prstGeom prst="rect">
              <a:avLst/>
            </a:prstGeom>
            <a:noFill/>
            <a:ln w="63500" algn="in">
              <a:solidFill>
                <a:srgbClr val="66A3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99190" dir="3011666" algn="ctr" rotWithShape="0">
                      <a:srgbClr val="B2B2B2">
                        <a:alpha val="50000"/>
                      </a:srgbClr>
                    </a:outerShdw>
                  </a:effectLst>
                </a14:hiddenEffects>
              </a:ext>
            </a:extLst>
          </p:spPr>
        </p:pic>
        <p:sp>
          <p:nvSpPr>
            <p:cNvPr id="16" name="AutoShape 10"/>
            <p:cNvSpPr>
              <a:spLocks noChangeArrowheads="1"/>
            </p:cNvSpPr>
            <p:nvPr/>
          </p:nvSpPr>
          <p:spPr bwMode="auto">
            <a:xfrm rot="2319578">
              <a:off x="111030682" y="113071983"/>
              <a:ext cx="147360" cy="293858"/>
            </a:xfrm>
            <a:prstGeom prst="upArrow">
              <a:avLst>
                <a:gd name="adj1" fmla="val 50000"/>
                <a:gd name="adj2" fmla="val 49854"/>
              </a:avLst>
            </a:prstGeom>
            <a:solidFill>
              <a:srgbClr val="FFCC00"/>
            </a:solidFill>
            <a:ln w="9525" algn="in">
              <a:solidFill>
                <a:srgbClr val="FFCC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27432" tIns="27432" rIns="27432" bIns="27432"/>
            <a:lstStyle/>
            <a:p>
              <a:endParaRPr lang="en-US" sz="1350"/>
            </a:p>
          </p:txBody>
        </p:sp>
      </p:grpSp>
      <p:sp>
        <p:nvSpPr>
          <p:cNvPr id="17" name="Text Box 11"/>
          <p:cNvSpPr txBox="1">
            <a:spLocks noChangeArrowheads="1"/>
          </p:cNvSpPr>
          <p:nvPr/>
        </p:nvSpPr>
        <p:spPr bwMode="auto">
          <a:xfrm>
            <a:off x="2923070" y="5074817"/>
            <a:ext cx="1201340" cy="17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27432" tIns="27432" rIns="27432" bIns="27432"/>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1050" b="1" i="1">
                <a:solidFill>
                  <a:srgbClr val="EBFF71"/>
                </a:solidFill>
              </a:rPr>
              <a:t>Loosen Test Plug</a:t>
            </a:r>
            <a:endParaRPr lang="en-US" sz="1050">
              <a:solidFill>
                <a:srgbClr val="EBFF71"/>
              </a:solidFill>
            </a:endParaRPr>
          </a:p>
        </p:txBody>
      </p:sp>
      <p:sp>
        <p:nvSpPr>
          <p:cNvPr id="18" name="Text Box 12"/>
          <p:cNvSpPr txBox="1">
            <a:spLocks noChangeArrowheads="1"/>
          </p:cNvSpPr>
          <p:nvPr/>
        </p:nvSpPr>
        <p:spPr bwMode="auto">
          <a:xfrm>
            <a:off x="4276809" y="4922420"/>
            <a:ext cx="1428750" cy="31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27432" tIns="27432" rIns="27432" bIns="27432"/>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1050" b="1" i="1">
                <a:solidFill>
                  <a:srgbClr val="EBFF71"/>
                </a:solidFill>
              </a:rPr>
              <a:t>Lift Float with</a:t>
            </a:r>
          </a:p>
          <a:p>
            <a:pPr algn="ctr" eaLnBrk="1" hangingPunct="1"/>
            <a:r>
              <a:rPr lang="en-US" sz="1050" b="1" i="1">
                <a:solidFill>
                  <a:srgbClr val="EBFF71"/>
                </a:solidFill>
              </a:rPr>
              <a:t>Cable to Simulate Fill</a:t>
            </a:r>
            <a:endParaRPr lang="en-US" sz="1050">
              <a:solidFill>
                <a:srgbClr val="EBFF71"/>
              </a:solidFill>
            </a:endParaRPr>
          </a:p>
        </p:txBody>
      </p:sp>
      <p:sp>
        <p:nvSpPr>
          <p:cNvPr id="19" name="Text Box 13"/>
          <p:cNvSpPr txBox="1">
            <a:spLocks noChangeArrowheads="1"/>
          </p:cNvSpPr>
          <p:nvPr/>
        </p:nvSpPr>
        <p:spPr bwMode="auto">
          <a:xfrm>
            <a:off x="5960354" y="4903367"/>
            <a:ext cx="148471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27432" tIns="27432" rIns="27432" bIns="27432"/>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1050" b="1" i="1">
                <a:solidFill>
                  <a:srgbClr val="EBFF71"/>
                </a:solidFill>
              </a:rPr>
              <a:t>Validate Proper</a:t>
            </a:r>
            <a:br>
              <a:rPr lang="en-US" sz="1050" b="1" i="1">
                <a:solidFill>
                  <a:srgbClr val="EBFF71"/>
                </a:solidFill>
              </a:rPr>
            </a:br>
            <a:r>
              <a:rPr lang="en-US" sz="1050" b="1" i="1">
                <a:solidFill>
                  <a:srgbClr val="EBFF71"/>
                </a:solidFill>
              </a:rPr>
              <a:t>Poppet Operation</a:t>
            </a:r>
            <a:endParaRPr lang="en-US" sz="1050">
              <a:solidFill>
                <a:srgbClr val="EBFF71"/>
              </a:solidFill>
            </a:endParaRPr>
          </a:p>
        </p:txBody>
      </p:sp>
      <p:sp>
        <p:nvSpPr>
          <p:cNvPr id="20" name="Rectangle 20"/>
          <p:cNvSpPr>
            <a:spLocks noChangeArrowheads="1"/>
          </p:cNvSpPr>
          <p:nvPr/>
        </p:nvSpPr>
        <p:spPr bwMode="auto">
          <a:xfrm>
            <a:off x="2719474" y="4449176"/>
            <a:ext cx="472559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en-US" sz="1350" b="1" i="1" dirty="0"/>
          </a:p>
          <a:p>
            <a:pPr algn="ctr"/>
            <a:r>
              <a:rPr lang="en-US" sz="1350" b="1" i="1" dirty="0">
                <a:solidFill>
                  <a:srgbClr val="FF0000"/>
                </a:solidFill>
              </a:rPr>
              <a:t>Test in 60 seconds vs. 60 minutes per tank!</a:t>
            </a:r>
            <a:endParaRPr lang="en-US" sz="1350" dirty="0">
              <a:solidFill>
                <a:srgbClr val="FF0000"/>
              </a:solidFill>
            </a:endParaRPr>
          </a:p>
        </p:txBody>
      </p:sp>
      <p:pic>
        <p:nvPicPr>
          <p:cNvPr id="21" name="Picture 6"/>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183025" y="904896"/>
            <a:ext cx="1945746" cy="1099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rotWithShape="1">
          <a:blip r:embed="rId6" cstate="screen">
            <a:extLst>
              <a:ext uri="{28A0092B-C50C-407E-A947-70E740481C1C}">
                <a14:useLocalDpi xmlns:a14="http://schemas.microsoft.com/office/drawing/2010/main"/>
              </a:ext>
            </a:extLst>
          </a:blip>
          <a:srcRect l="15359" t="4246" r="13243" b="13785"/>
          <a:stretch/>
        </p:blipFill>
        <p:spPr>
          <a:xfrm>
            <a:off x="9255654" y="2125289"/>
            <a:ext cx="1800489" cy="464777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26" name="Picture 2" descr="C:\Users\ChuckLiebal\AppData\Local\Temp\SNAGHTML49651f06.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05848" y="4303990"/>
            <a:ext cx="1219200" cy="1200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015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stretch>
            <a:fillRect/>
          </a:stretch>
        </p:blipFill>
        <p:spPr>
          <a:xfrm>
            <a:off x="4385894" y="3690289"/>
            <a:ext cx="2546406" cy="3167711"/>
          </a:xfrm>
          <a:prstGeom prst="rect">
            <a:avLst/>
          </a:prstGeom>
        </p:spPr>
      </p:pic>
      <p:sp>
        <p:nvSpPr>
          <p:cNvPr id="2" name="Title 1"/>
          <p:cNvSpPr>
            <a:spLocks noGrp="1"/>
          </p:cNvSpPr>
          <p:nvPr>
            <p:ph type="title"/>
          </p:nvPr>
        </p:nvSpPr>
        <p:spPr>
          <a:xfrm>
            <a:off x="2836842" y="140775"/>
            <a:ext cx="7991065" cy="434133"/>
          </a:xfrm>
        </p:spPr>
        <p:txBody>
          <a:bodyPr>
            <a:noAutofit/>
          </a:bodyPr>
          <a:lstStyle/>
          <a:p>
            <a:r>
              <a:rPr lang="en-US" sz="2800" b="1" dirty="0"/>
              <a:t>How 71SO Testable Functions</a:t>
            </a:r>
          </a:p>
        </p:txBody>
      </p:sp>
      <p:sp>
        <p:nvSpPr>
          <p:cNvPr id="3" name="Content Placeholder 2"/>
          <p:cNvSpPr>
            <a:spLocks noGrp="1"/>
          </p:cNvSpPr>
          <p:nvPr>
            <p:ph idx="1"/>
          </p:nvPr>
        </p:nvSpPr>
        <p:spPr>
          <a:xfrm>
            <a:off x="3711816" y="1044025"/>
            <a:ext cx="8381572" cy="1980616"/>
          </a:xfrm>
        </p:spPr>
        <p:txBody>
          <a:bodyPr>
            <a:noAutofit/>
          </a:bodyPr>
          <a:lstStyle/>
          <a:p>
            <a:pPr marL="342900" indent="-342900">
              <a:buClr>
                <a:schemeClr val="tx1"/>
              </a:buClr>
              <a:buFont typeface="+mj-lt"/>
              <a:buAutoNum type="arabicPeriod"/>
            </a:pPr>
            <a:r>
              <a:rPr lang="en-US" dirty="0" smtClean="0"/>
              <a:t>User snaps ¼” socket extension into test plug adaptor</a:t>
            </a:r>
          </a:p>
          <a:p>
            <a:pPr marL="342900" indent="-342900">
              <a:buClr>
                <a:schemeClr val="tx1"/>
              </a:buClr>
              <a:buFont typeface="+mj-lt"/>
              <a:buAutoNum type="arabicPeriod"/>
            </a:pPr>
            <a:r>
              <a:rPr lang="en-US" dirty="0" smtClean="0"/>
              <a:t>Lifting the test plug adapter engages cable that is attached directly to bonded float bracket</a:t>
            </a:r>
          </a:p>
          <a:p>
            <a:pPr marL="342900" indent="-342900">
              <a:buClr>
                <a:schemeClr val="tx1"/>
              </a:buClr>
              <a:buFont typeface="+mj-lt"/>
              <a:buAutoNum type="arabicPeriod"/>
            </a:pPr>
            <a:r>
              <a:rPr lang="en-US" dirty="0" smtClean="0"/>
              <a:t>Bonded float bracket engages valve poppet mechanism to close</a:t>
            </a:r>
          </a:p>
          <a:p>
            <a:pPr marL="342900" indent="-342900">
              <a:buClr>
                <a:schemeClr val="tx1"/>
              </a:buClr>
              <a:buFont typeface="+mj-lt"/>
              <a:buAutoNum type="arabicPeriod"/>
            </a:pPr>
            <a:r>
              <a:rPr lang="en-US" dirty="0" smtClean="0"/>
              <a:t>User verifies valve function by visually seeing poppet close through inside of the tube while lifting test plug adaptor with socket extension</a:t>
            </a:r>
            <a:endParaRPr lang="en-US" dirty="0"/>
          </a:p>
        </p:txBody>
      </p:sp>
      <p:pic>
        <p:nvPicPr>
          <p:cNvPr id="4" name="Picture 3"/>
          <p:cNvPicPr>
            <a:picLocks noChangeAspect="1"/>
          </p:cNvPicPr>
          <p:nvPr/>
        </p:nvPicPr>
        <p:blipFill>
          <a:blip r:embed="rId3"/>
          <a:stretch>
            <a:fillRect/>
          </a:stretch>
        </p:blipFill>
        <p:spPr>
          <a:xfrm>
            <a:off x="1825053" y="1166682"/>
            <a:ext cx="1537486" cy="5495195"/>
          </a:xfrm>
          <a:prstGeom prst="rect">
            <a:avLst/>
          </a:prstGeom>
        </p:spPr>
      </p:pic>
      <p:pic>
        <p:nvPicPr>
          <p:cNvPr id="7" name="Picture 6"/>
          <p:cNvPicPr>
            <a:picLocks noChangeAspect="1"/>
          </p:cNvPicPr>
          <p:nvPr/>
        </p:nvPicPr>
        <p:blipFill>
          <a:blip r:embed="rId4"/>
          <a:stretch>
            <a:fillRect/>
          </a:stretch>
        </p:blipFill>
        <p:spPr>
          <a:xfrm>
            <a:off x="8186045" y="4179232"/>
            <a:ext cx="3470770" cy="2592094"/>
          </a:xfrm>
          <a:prstGeom prst="rect">
            <a:avLst/>
          </a:prstGeom>
        </p:spPr>
      </p:pic>
      <p:sp>
        <p:nvSpPr>
          <p:cNvPr id="9" name="Oval 8"/>
          <p:cNvSpPr/>
          <p:nvPr/>
        </p:nvSpPr>
        <p:spPr bwMode="auto">
          <a:xfrm>
            <a:off x="2216349" y="918923"/>
            <a:ext cx="268683" cy="250204"/>
          </a:xfrm>
          <a:prstGeom prst="ellipse">
            <a:avLst/>
          </a:prstGeom>
          <a:solidFill>
            <a:srgbClr val="00B0F0"/>
          </a:solidFill>
          <a:ln w="12700" cap="flat" cmpd="sng" algn="ctr">
            <a:solidFill>
              <a:srgbClr val="00B0F0"/>
            </a:solidFill>
            <a:prstDash val="solid"/>
            <a:round/>
            <a:headEnd type="none" w="med" len="med"/>
            <a:tailEnd type="none" w="med" len="med"/>
          </a:ln>
          <a:effectLst/>
        </p:spPr>
        <p:txBody>
          <a:bodyPr vert="horz" wrap="square" lIns="0" tIns="9144" rIns="0" bIns="9144" numCol="1" rtlCol="0" anchor="ctr" anchorCtr="1" compatLnSpc="1">
            <a:prstTxWarp prst="textNoShape">
              <a:avLst/>
            </a:prstTxWarp>
          </a:bodyPr>
          <a:lstStyle/>
          <a:p>
            <a:pPr eaLnBrk="0" fontAlgn="base" hangingPunct="0">
              <a:spcBef>
                <a:spcPct val="0"/>
              </a:spcBef>
              <a:spcAft>
                <a:spcPct val="0"/>
              </a:spcAft>
            </a:pPr>
            <a:r>
              <a:rPr lang="en-US" b="1" dirty="0">
                <a:latin typeface="Times" pitchFamily="1" charset="0"/>
              </a:rPr>
              <a:t>1</a:t>
            </a:r>
          </a:p>
        </p:txBody>
      </p:sp>
      <p:sp>
        <p:nvSpPr>
          <p:cNvPr id="11" name="Oval 10"/>
          <p:cNvSpPr/>
          <p:nvPr/>
        </p:nvSpPr>
        <p:spPr bwMode="auto">
          <a:xfrm>
            <a:off x="6085174" y="4931679"/>
            <a:ext cx="268683" cy="250204"/>
          </a:xfrm>
          <a:prstGeom prst="ellipse">
            <a:avLst/>
          </a:prstGeom>
          <a:solidFill>
            <a:srgbClr val="00B0F0"/>
          </a:solidFill>
          <a:ln w="12700" cap="flat" cmpd="sng" algn="ctr">
            <a:solidFill>
              <a:srgbClr val="00B0F0"/>
            </a:solidFill>
            <a:prstDash val="solid"/>
            <a:round/>
            <a:headEnd type="none" w="med" len="med"/>
            <a:tailEnd type="none" w="med" len="med"/>
          </a:ln>
          <a:effectLst/>
        </p:spPr>
        <p:txBody>
          <a:bodyPr vert="horz" wrap="square" lIns="0" tIns="9144" rIns="0" bIns="9144" numCol="1" rtlCol="0" anchor="ctr" anchorCtr="1" compatLnSpc="1">
            <a:prstTxWarp prst="textNoShape">
              <a:avLst/>
            </a:prstTxWarp>
          </a:bodyPr>
          <a:lstStyle/>
          <a:p>
            <a:pPr eaLnBrk="0" fontAlgn="base" hangingPunct="0">
              <a:spcBef>
                <a:spcPct val="0"/>
              </a:spcBef>
              <a:spcAft>
                <a:spcPct val="0"/>
              </a:spcAft>
            </a:pPr>
            <a:r>
              <a:rPr lang="en-US" sz="1400" b="1" dirty="0">
                <a:latin typeface="Times" pitchFamily="1" charset="0"/>
              </a:rPr>
              <a:t>2</a:t>
            </a:r>
          </a:p>
        </p:txBody>
      </p:sp>
      <p:sp>
        <p:nvSpPr>
          <p:cNvPr id="12" name="Oval 11"/>
          <p:cNvSpPr/>
          <p:nvPr/>
        </p:nvSpPr>
        <p:spPr bwMode="auto">
          <a:xfrm>
            <a:off x="5514548" y="6138679"/>
            <a:ext cx="268683" cy="250204"/>
          </a:xfrm>
          <a:prstGeom prst="ellipse">
            <a:avLst/>
          </a:prstGeom>
          <a:solidFill>
            <a:srgbClr val="00B0F0"/>
          </a:solidFill>
          <a:ln w="12700" cap="flat" cmpd="sng" algn="ctr">
            <a:solidFill>
              <a:schemeClr val="accent6">
                <a:lumMod val="75000"/>
              </a:schemeClr>
            </a:solidFill>
            <a:prstDash val="solid"/>
            <a:round/>
            <a:headEnd type="none" w="med" len="med"/>
            <a:tailEnd type="none" w="med" len="med"/>
          </a:ln>
          <a:effectLst/>
        </p:spPr>
        <p:txBody>
          <a:bodyPr vert="horz" wrap="square" lIns="0" tIns="9144" rIns="0" bIns="9144" numCol="1" rtlCol="0" anchor="ctr" anchorCtr="1" compatLnSpc="1">
            <a:prstTxWarp prst="textNoShape">
              <a:avLst/>
            </a:prstTxWarp>
          </a:bodyPr>
          <a:lstStyle/>
          <a:p>
            <a:pPr eaLnBrk="0" fontAlgn="base" hangingPunct="0">
              <a:spcBef>
                <a:spcPct val="0"/>
              </a:spcBef>
              <a:spcAft>
                <a:spcPct val="0"/>
              </a:spcAft>
            </a:pPr>
            <a:r>
              <a:rPr lang="en-US" sz="1400" b="1" dirty="0">
                <a:latin typeface="Times" pitchFamily="1" charset="0"/>
              </a:rPr>
              <a:t>3</a:t>
            </a:r>
          </a:p>
        </p:txBody>
      </p:sp>
      <p:sp>
        <p:nvSpPr>
          <p:cNvPr id="13" name="Oval 12"/>
          <p:cNvSpPr/>
          <p:nvPr/>
        </p:nvSpPr>
        <p:spPr bwMode="auto">
          <a:xfrm>
            <a:off x="10693535" y="4573519"/>
            <a:ext cx="268683" cy="250204"/>
          </a:xfrm>
          <a:prstGeom prst="ellipse">
            <a:avLst/>
          </a:prstGeom>
          <a:solidFill>
            <a:srgbClr val="00B0F0"/>
          </a:solidFill>
          <a:ln w="12700" cap="flat" cmpd="sng" algn="ctr">
            <a:solidFill>
              <a:srgbClr val="00B0F0"/>
            </a:solidFill>
            <a:prstDash val="solid"/>
            <a:round/>
            <a:headEnd type="none" w="med" len="med"/>
            <a:tailEnd type="none" w="med" len="med"/>
          </a:ln>
          <a:effectLst/>
        </p:spPr>
        <p:txBody>
          <a:bodyPr vert="horz" wrap="square" lIns="0" tIns="9144" rIns="0" bIns="9144" numCol="1" rtlCol="0" anchor="ctr" anchorCtr="1" compatLnSpc="1">
            <a:prstTxWarp prst="textNoShape">
              <a:avLst/>
            </a:prstTxWarp>
          </a:bodyPr>
          <a:lstStyle/>
          <a:p>
            <a:pPr eaLnBrk="0" fontAlgn="base" hangingPunct="0">
              <a:spcBef>
                <a:spcPct val="0"/>
              </a:spcBef>
              <a:spcAft>
                <a:spcPct val="0"/>
              </a:spcAft>
            </a:pPr>
            <a:r>
              <a:rPr lang="en-US" sz="1400" b="1" dirty="0">
                <a:latin typeface="Times" pitchFamily="1" charset="0"/>
              </a:rPr>
              <a:t>4</a:t>
            </a:r>
          </a:p>
        </p:txBody>
      </p:sp>
      <p:cxnSp>
        <p:nvCxnSpPr>
          <p:cNvPr id="14" name="Straight Arrow Connector 13"/>
          <p:cNvCxnSpPr>
            <a:stCxn id="13" idx="3"/>
          </p:cNvCxnSpPr>
          <p:nvPr/>
        </p:nvCxnSpPr>
        <p:spPr bwMode="auto">
          <a:xfrm flipH="1">
            <a:off x="10330436" y="4787081"/>
            <a:ext cx="402447" cy="688198"/>
          </a:xfrm>
          <a:prstGeom prst="straightConnector1">
            <a:avLst/>
          </a:prstGeom>
          <a:ln>
            <a:solidFill>
              <a:srgbClr val="00B0F0"/>
            </a:solidFill>
            <a:headEnd type="none" w="med" len="med"/>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1" idx="3"/>
          </p:cNvCxnSpPr>
          <p:nvPr/>
        </p:nvCxnSpPr>
        <p:spPr bwMode="auto">
          <a:xfrm flipH="1">
            <a:off x="5890065" y="5145242"/>
            <a:ext cx="234456" cy="354531"/>
          </a:xfrm>
          <a:prstGeom prst="straightConnector1">
            <a:avLst/>
          </a:prstGeom>
          <a:ln>
            <a:solidFill>
              <a:srgbClr val="00B0F0"/>
            </a:solidFill>
            <a:headEnd type="none" w="med" len="med"/>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12" idx="0"/>
          </p:cNvCxnSpPr>
          <p:nvPr/>
        </p:nvCxnSpPr>
        <p:spPr bwMode="auto">
          <a:xfrm flipV="1">
            <a:off x="5648889" y="5852021"/>
            <a:ext cx="10208" cy="286658"/>
          </a:xfrm>
          <a:prstGeom prst="straightConnector1">
            <a:avLst/>
          </a:prstGeom>
          <a:ln>
            <a:solidFill>
              <a:srgbClr val="00B0F0"/>
            </a:solidFill>
            <a:headEnd type="none" w="med" len="med"/>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9" idx="6"/>
          </p:cNvCxnSpPr>
          <p:nvPr/>
        </p:nvCxnSpPr>
        <p:spPr bwMode="auto">
          <a:xfrm>
            <a:off x="2485031" y="1044025"/>
            <a:ext cx="252774" cy="122656"/>
          </a:xfrm>
          <a:prstGeom prst="straightConnector1">
            <a:avLst/>
          </a:prstGeom>
          <a:ln>
            <a:solidFill>
              <a:srgbClr val="00B0F0"/>
            </a:solidFill>
            <a:headEnd type="none" w="med" len="med"/>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1973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3928" y="103094"/>
            <a:ext cx="5066373" cy="560294"/>
          </a:xfrm>
        </p:spPr>
        <p:txBody>
          <a:bodyPr/>
          <a:lstStyle/>
          <a:p>
            <a:r>
              <a:rPr lang="en-US" b="1" dirty="0" smtClean="0"/>
              <a:t>Measurement of Shutoff Point</a:t>
            </a:r>
            <a:endParaRPr lang="en-US" b="1" dirty="0"/>
          </a:p>
        </p:txBody>
      </p:sp>
      <p:pic>
        <p:nvPicPr>
          <p:cNvPr id="5" name="Picture 4"/>
          <p:cNvPicPr>
            <a:picLocks noChangeAspect="1"/>
          </p:cNvPicPr>
          <p:nvPr/>
        </p:nvPicPr>
        <p:blipFill>
          <a:blip r:embed="rId2"/>
          <a:stretch>
            <a:fillRect/>
          </a:stretch>
        </p:blipFill>
        <p:spPr>
          <a:xfrm>
            <a:off x="6203609" y="2495223"/>
            <a:ext cx="5038095" cy="3714286"/>
          </a:xfrm>
          <a:prstGeom prst="rect">
            <a:avLst/>
          </a:prstGeom>
        </p:spPr>
      </p:pic>
      <p:sp>
        <p:nvSpPr>
          <p:cNvPr id="6" name="TextBox 5"/>
          <p:cNvSpPr txBox="1"/>
          <p:nvPr/>
        </p:nvSpPr>
        <p:spPr>
          <a:xfrm>
            <a:off x="6113928" y="905435"/>
            <a:ext cx="5217459" cy="1200329"/>
          </a:xfrm>
          <a:prstGeom prst="rect">
            <a:avLst/>
          </a:prstGeom>
          <a:noFill/>
        </p:spPr>
        <p:txBody>
          <a:bodyPr wrap="square" rtlCol="0">
            <a:spAutoFit/>
          </a:bodyPr>
          <a:lstStyle/>
          <a:p>
            <a:r>
              <a:rPr lang="en-US" dirty="0" smtClean="0"/>
              <a:t>OPW Provides Measurement Calculations and Instructions in our Installation Manual to determine the shut off position of the Overfill Valve without removal from the tank</a:t>
            </a:r>
            <a:endParaRPr lang="en-US" dirty="0"/>
          </a:p>
        </p:txBody>
      </p:sp>
      <p:pic>
        <p:nvPicPr>
          <p:cNvPr id="7" name="Picture 6"/>
          <p:cNvPicPr>
            <a:picLocks noChangeAspect="1"/>
          </p:cNvPicPr>
          <p:nvPr/>
        </p:nvPicPr>
        <p:blipFill>
          <a:blip r:embed="rId3"/>
          <a:stretch>
            <a:fillRect/>
          </a:stretch>
        </p:blipFill>
        <p:spPr>
          <a:xfrm>
            <a:off x="1489644" y="567976"/>
            <a:ext cx="4495238" cy="5971429"/>
          </a:xfrm>
          <a:prstGeom prst="rect">
            <a:avLst/>
          </a:prstGeom>
        </p:spPr>
      </p:pic>
    </p:spTree>
    <p:extLst>
      <p:ext uri="{BB962C8B-B14F-4D97-AF65-F5344CB8AC3E}">
        <p14:creationId xmlns:p14="http://schemas.microsoft.com/office/powerpoint/2010/main" val="2322180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1859" y="219635"/>
            <a:ext cx="4994653" cy="578224"/>
          </a:xfrm>
        </p:spPr>
        <p:txBody>
          <a:bodyPr/>
          <a:lstStyle/>
          <a:p>
            <a:r>
              <a:rPr lang="en-US" b="1" dirty="0" smtClean="0"/>
              <a:t>Frequently Asked Questions</a:t>
            </a:r>
            <a:endParaRPr lang="en-US" b="1" dirty="0"/>
          </a:p>
        </p:txBody>
      </p:sp>
      <p:sp>
        <p:nvSpPr>
          <p:cNvPr id="5" name="Content Placeholder 4"/>
          <p:cNvSpPr>
            <a:spLocks noGrp="1"/>
          </p:cNvSpPr>
          <p:nvPr>
            <p:ph idx="1"/>
          </p:nvPr>
        </p:nvSpPr>
        <p:spPr>
          <a:xfrm>
            <a:off x="1568822" y="1197736"/>
            <a:ext cx="6606989" cy="4778189"/>
          </a:xfrm>
        </p:spPr>
        <p:txBody>
          <a:bodyPr>
            <a:normAutofit/>
          </a:bodyPr>
          <a:lstStyle/>
          <a:p>
            <a:r>
              <a:rPr lang="en-US" sz="2400" dirty="0" smtClean="0">
                <a:latin typeface="Arial" panose="020B0604020202020204" pitchFamily="34" charset="0"/>
                <a:cs typeface="Arial" panose="020B0604020202020204" pitchFamily="34" charset="0"/>
              </a:rPr>
              <a:t>Does the Test Plug interfere with the Jack Screw assembly?</a:t>
            </a:r>
          </a:p>
          <a:p>
            <a:pPr lvl="1"/>
            <a:r>
              <a:rPr lang="en-US" sz="1800" dirty="0" smtClean="0">
                <a:solidFill>
                  <a:srgbClr val="92D050"/>
                </a:solidFill>
                <a:latin typeface="Arial" panose="020B0604020202020204" pitchFamily="34" charset="0"/>
                <a:cs typeface="Arial" panose="020B0604020202020204" pitchFamily="34" charset="0"/>
              </a:rPr>
              <a:t>Answer: No, the test port is designed to fit between the lugs of the Jack Screws without any interference</a:t>
            </a:r>
          </a:p>
          <a:p>
            <a:r>
              <a:rPr lang="en-US" sz="2400" dirty="0" smtClean="0">
                <a:latin typeface="Arial" panose="020B0604020202020204" pitchFamily="34" charset="0"/>
                <a:cs typeface="Arial" panose="020B0604020202020204" pitchFamily="34" charset="0"/>
              </a:rPr>
              <a:t>Is a special tool required to perform the functional test?</a:t>
            </a:r>
          </a:p>
          <a:p>
            <a:pPr lvl="1"/>
            <a:r>
              <a:rPr lang="en-US" sz="1800" dirty="0" smtClean="0">
                <a:solidFill>
                  <a:srgbClr val="92D050"/>
                </a:solidFill>
                <a:latin typeface="Arial" panose="020B0604020202020204" pitchFamily="34" charset="0"/>
                <a:cs typeface="Arial" panose="020B0604020202020204" pitchFamily="34" charset="0"/>
              </a:rPr>
              <a:t>Answer: No, the 71SO Testable is designed to be easily tested by anyone with a ¼” socket extension</a:t>
            </a:r>
          </a:p>
          <a:p>
            <a:r>
              <a:rPr lang="en-US" sz="2400" dirty="0" smtClean="0">
                <a:latin typeface="Arial" panose="020B0604020202020204" pitchFamily="34" charset="0"/>
                <a:cs typeface="Arial" panose="020B0604020202020204" pitchFamily="34" charset="0"/>
              </a:rPr>
              <a:t>Will the test cable corrode in the aggressive environments within the tank risers?</a:t>
            </a:r>
          </a:p>
          <a:p>
            <a:pPr lvl="1"/>
            <a:r>
              <a:rPr lang="en-US" sz="2100" dirty="0">
                <a:solidFill>
                  <a:srgbClr val="92D050"/>
                </a:solidFill>
                <a:latin typeface="Arial" panose="020B0604020202020204" pitchFamily="34" charset="0"/>
                <a:cs typeface="Arial" panose="020B0604020202020204" pitchFamily="34" charset="0"/>
              </a:rPr>
              <a:t>Answer: No, the 71SO Testable utilizes a 300 Series Stainless Steel Cable that does not corrode</a:t>
            </a:r>
            <a:r>
              <a:rPr lang="en-US" sz="2100" dirty="0" smtClean="0">
                <a:solidFill>
                  <a:srgbClr val="92D050"/>
                </a:solidFill>
                <a:latin typeface="Arial" panose="020B0604020202020204" pitchFamily="34" charset="0"/>
                <a:cs typeface="Arial" panose="020B0604020202020204" pitchFamily="34" charset="0"/>
              </a:rPr>
              <a:t>.</a:t>
            </a:r>
            <a:endParaRPr lang="en-US" sz="2100" dirty="0">
              <a:solidFill>
                <a:srgbClr val="92D050"/>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stretch>
            <a:fillRect/>
          </a:stretch>
        </p:blipFill>
        <p:spPr>
          <a:xfrm rot="5400000">
            <a:off x="8765950" y="4488425"/>
            <a:ext cx="2821241" cy="1917910"/>
          </a:xfrm>
          <a:prstGeom prst="rect">
            <a:avLst/>
          </a:prstGeom>
        </p:spPr>
      </p:pic>
      <p:pic>
        <p:nvPicPr>
          <p:cNvPr id="7" name="Picture 6"/>
          <p:cNvPicPr>
            <a:picLocks noChangeAspect="1"/>
          </p:cNvPicPr>
          <p:nvPr/>
        </p:nvPicPr>
        <p:blipFill>
          <a:blip r:embed="rId3"/>
          <a:stretch>
            <a:fillRect/>
          </a:stretch>
        </p:blipFill>
        <p:spPr>
          <a:xfrm>
            <a:off x="8677835" y="1197736"/>
            <a:ext cx="2997473" cy="2253987"/>
          </a:xfrm>
          <a:prstGeom prst="rect">
            <a:avLst/>
          </a:prstGeom>
        </p:spPr>
      </p:pic>
    </p:spTree>
    <p:extLst>
      <p:ext uri="{BB962C8B-B14F-4D97-AF65-F5344CB8AC3E}">
        <p14:creationId xmlns:p14="http://schemas.microsoft.com/office/powerpoint/2010/main" val="220107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PW 2016">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PW 2016" id="{A1BC3197-2855-4C86-BFAF-9D4F6AA16907}" vid="{17793D08-06C4-4E26-99D4-9D27B34D4E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OPW 2016</Template>
  <TotalTime>626</TotalTime>
  <Words>789</Words>
  <Application>Microsoft Office PowerPoint</Application>
  <PresentationFormat>Widescreen</PresentationFormat>
  <Paragraphs>103</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ＭＳ Ｐゴシック</vt:lpstr>
      <vt:lpstr>Arial</vt:lpstr>
      <vt:lpstr>Calibri</vt:lpstr>
      <vt:lpstr>Century Gothic</vt:lpstr>
      <vt:lpstr>Times</vt:lpstr>
      <vt:lpstr>Wingdings</vt:lpstr>
      <vt:lpstr>OPW 2016</vt:lpstr>
      <vt:lpstr>OPW Retail Fueling</vt:lpstr>
      <vt:lpstr>OPW Retail Fueling Overview</vt:lpstr>
      <vt:lpstr>Ball Float Overview</vt:lpstr>
      <vt:lpstr>Ball Floats, Inspection and Maintenance</vt:lpstr>
      <vt:lpstr>How a 71SO Overfill Prevention Device Works</vt:lpstr>
      <vt:lpstr>PowerPoint Presentation</vt:lpstr>
      <vt:lpstr>How 71SO Testable Functions</vt:lpstr>
      <vt:lpstr>Measurement of Shutoff Point</vt:lpstr>
      <vt:lpstr>Frequently Asked Questions</vt:lpstr>
      <vt:lpstr>Frequently Asked Questions</vt:lpstr>
    </vt:vector>
  </TitlesOfParts>
  <Company>OPW</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Liebal, Chuck</dc:creator>
  <cp:lastModifiedBy>Liebal, Chuck</cp:lastModifiedBy>
  <cp:revision>21</cp:revision>
  <cp:lastPrinted>2017-04-21T17:06:46Z</cp:lastPrinted>
  <dcterms:created xsi:type="dcterms:W3CDTF">2017-04-20T16:52:20Z</dcterms:created>
  <dcterms:modified xsi:type="dcterms:W3CDTF">2017-05-09T22:44:47Z</dcterms:modified>
</cp:coreProperties>
</file>